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2" r:id="rId2"/>
  </p:sldMasterIdLst>
  <p:notesMasterIdLst>
    <p:notesMasterId r:id="rId4"/>
  </p:notesMasterIdLst>
  <p:sldIdLst>
    <p:sldId id="260" r:id="rId3"/>
  </p:sldIdLst>
  <p:sldSz cx="43891200" cy="329184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903ED440-ED80-42E1-AAA4-83784E187C3B}">
          <p14:sldIdLst>
            <p14:sldId id="260"/>
          </p14:sldIdLst>
        </p14:section>
      </p14:sectionLst>
    </p:ex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70A"/>
    <a:srgbClr val="00205B"/>
    <a:srgbClr val="012169"/>
    <a:srgbClr val="00539B"/>
    <a:srgbClr val="FFD960"/>
    <a:srgbClr val="02467A"/>
    <a:srgbClr val="A7BF39"/>
    <a:srgbClr val="9AB244"/>
    <a:srgbClr val="CC52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5854" autoAdjust="0"/>
    <p:restoredTop sz="96327" autoAdjust="0"/>
  </p:normalViewPr>
  <p:slideViewPr>
    <p:cSldViewPr>
      <p:cViewPr>
        <p:scale>
          <a:sx n="30" d="100"/>
          <a:sy n="30" d="100"/>
        </p:scale>
        <p:origin x="1704" y="8"/>
      </p:cViewPr>
      <p:guideLst>
        <p:guide orient="horz" pos="10368"/>
        <p:guide pos="13824"/>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B1A285-1DE7-48C6-BFC7-A16136C4B6C9}" type="datetimeFigureOut">
              <a:rPr lang="en-US" smtClean="0"/>
              <a:t>9/8/25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5DA592-3622-4AAB-B2A8-D899EE6D8304}" type="slidenum">
              <a:rPr lang="en-US" smtClean="0"/>
              <a:t>‹#›</a:t>
            </a:fld>
            <a:endParaRPr lang="en-US"/>
          </a:p>
        </p:txBody>
      </p:sp>
    </p:spTree>
    <p:extLst>
      <p:ext uri="{BB962C8B-B14F-4D97-AF65-F5344CB8AC3E}">
        <p14:creationId xmlns:p14="http://schemas.microsoft.com/office/powerpoint/2010/main" val="4089012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Juilee</a:t>
            </a:r>
            <a:r>
              <a:rPr lang="en-US" dirty="0"/>
              <a:t> 1,3. </a:t>
            </a:r>
          </a:p>
          <a:p>
            <a:r>
              <a:rPr lang="en-US" dirty="0" err="1"/>
              <a:t>Pancy</a:t>
            </a:r>
            <a:endParaRPr lang="en-US" dirty="0"/>
          </a:p>
          <a:p>
            <a:endParaRPr lang="en-US" dirty="0"/>
          </a:p>
          <a:p>
            <a:r>
              <a:rPr lang="en-US" dirty="0"/>
              <a:t>1</a:t>
            </a:r>
            <a:r>
              <a:rPr lang="en-US" baseline="30000" dirty="0"/>
              <a:t>st</a:t>
            </a:r>
            <a:r>
              <a:rPr lang="en-US" dirty="0"/>
              <a:t> Introduction: leave blank, will come back later</a:t>
            </a:r>
          </a:p>
          <a:p>
            <a:r>
              <a:rPr lang="en-US" dirty="0"/>
              <a:t>2</a:t>
            </a:r>
            <a:r>
              <a:rPr lang="en-US" baseline="30000" dirty="0"/>
              <a:t>nd</a:t>
            </a:r>
            <a:r>
              <a:rPr lang="en-US" dirty="0"/>
              <a:t> is </a:t>
            </a:r>
            <a:r>
              <a:rPr lang="en-US" dirty="0" err="1"/>
              <a:t>ScBONITA</a:t>
            </a:r>
            <a:r>
              <a:rPr lang="en-US" dirty="0"/>
              <a:t> 1 and 2</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3</a:t>
            </a:r>
            <a:r>
              <a:rPr lang="en-US" baseline="30000" dirty="0"/>
              <a:t>rd </a:t>
            </a:r>
            <a:r>
              <a:rPr lang="en-US" dirty="0"/>
              <a:t>PAGA and DPT </a:t>
            </a:r>
          </a:p>
          <a:p>
            <a:r>
              <a:rPr lang="en-US" dirty="0"/>
              <a:t>4</a:t>
            </a:r>
            <a:r>
              <a:rPr lang="en-US" baseline="30000" dirty="0"/>
              <a:t>th</a:t>
            </a:r>
            <a:r>
              <a:rPr lang="en-US" dirty="0"/>
              <a:t> Cell-rank and Palantir</a:t>
            </a:r>
          </a:p>
          <a:p>
            <a:endParaRPr lang="en-US" dirty="0"/>
          </a:p>
        </p:txBody>
      </p:sp>
      <p:sp>
        <p:nvSpPr>
          <p:cNvPr id="4" name="Slide Number Placeholder 3"/>
          <p:cNvSpPr>
            <a:spLocks noGrp="1"/>
          </p:cNvSpPr>
          <p:nvPr>
            <p:ph type="sldNum" sz="quarter" idx="5"/>
          </p:nvPr>
        </p:nvSpPr>
        <p:spPr/>
        <p:txBody>
          <a:bodyPr/>
          <a:lstStyle/>
          <a:p>
            <a:fld id="{E65DA592-3622-4AAB-B2A8-D899EE6D8304}" type="slidenum">
              <a:rPr lang="en-US" smtClean="0"/>
              <a:t>1</a:t>
            </a:fld>
            <a:endParaRPr lang="en-US"/>
          </a:p>
        </p:txBody>
      </p:sp>
    </p:spTree>
    <p:extLst>
      <p:ext uri="{BB962C8B-B14F-4D97-AF65-F5344CB8AC3E}">
        <p14:creationId xmlns:p14="http://schemas.microsoft.com/office/powerpoint/2010/main" val="18972774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5486400" y="5387342"/>
            <a:ext cx="32918400" cy="11460480"/>
          </a:xfrm>
        </p:spPr>
        <p:txBody>
          <a:bodyPr anchor="b"/>
          <a:lstStyle>
            <a:lvl1pPr algn="ctr">
              <a:defRPr sz="21600"/>
            </a:lvl1pPr>
          </a:lstStyle>
          <a:p>
            <a:r>
              <a:rPr lang="en-US"/>
              <a:t>Click to edit Master title style</a:t>
            </a:r>
          </a:p>
        </p:txBody>
      </p:sp>
      <p:sp>
        <p:nvSpPr>
          <p:cNvPr id="3" name="Subtitle 2"/>
          <p:cNvSpPr>
            <a:spLocks noGrp="1"/>
          </p:cNvSpPr>
          <p:nvPr>
            <p:ph type="subTitle" idx="1"/>
          </p:nvPr>
        </p:nvSpPr>
        <p:spPr>
          <a:xfrm>
            <a:off x="5486400" y="17289782"/>
            <a:ext cx="32918400" cy="7947658"/>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p>
        </p:txBody>
      </p:sp>
      <p:sp>
        <p:nvSpPr>
          <p:cNvPr id="4" name="Date Placeholder 3"/>
          <p:cNvSpPr>
            <a:spLocks noGrp="1"/>
          </p:cNvSpPr>
          <p:nvPr>
            <p:ph type="dt" sz="half" idx="10"/>
          </p:nvPr>
        </p:nvSpPr>
        <p:spPr/>
        <p:txBody>
          <a:bodyPr/>
          <a:lstStyle/>
          <a:p>
            <a:fld id="{686D73BB-D65E-4B7E-9CEE-2F8E37C6A78C}" type="datetimeFigureOut">
              <a:rPr lang="en-US" smtClean="0"/>
              <a:pPr/>
              <a:t>9/8/25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7892D4-74FF-4D90-9C09-BB360ACFFBEE}" type="slidenum">
              <a:rPr lang="en-US" smtClean="0"/>
              <a:pPr/>
              <a:t>‹#›</a:t>
            </a:fld>
            <a:endParaRPr lang="en-US"/>
          </a:p>
        </p:txBody>
      </p:sp>
      <p:sp>
        <p:nvSpPr>
          <p:cNvPr id="7" name="Rectangle 6"/>
          <p:cNvSpPr/>
          <p:nvPr userDrawn="1"/>
        </p:nvSpPr>
        <p:spPr>
          <a:xfrm>
            <a:off x="-60492" y="0"/>
            <a:ext cx="43951692" cy="35814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lumMod val="75000"/>
                </a:schemeClr>
              </a:solidFill>
            </a:endParaRPr>
          </a:p>
        </p:txBody>
      </p:sp>
    </p:spTree>
    <p:extLst>
      <p:ext uri="{BB962C8B-B14F-4D97-AF65-F5344CB8AC3E}">
        <p14:creationId xmlns:p14="http://schemas.microsoft.com/office/powerpoint/2010/main" val="371975084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39F4-900D-4ABE-B477-BA391E975C37}"/>
              </a:ext>
            </a:extLst>
          </p:cNvPr>
          <p:cNvSpPr>
            <a:spLocks noGrp="1"/>
          </p:cNvSpPr>
          <p:nvPr>
            <p:ph type="title"/>
          </p:nvPr>
        </p:nvSpPr>
        <p:spPr>
          <a:xfrm>
            <a:off x="3022600" y="2193925"/>
            <a:ext cx="14157325" cy="7681913"/>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7E09DD9-6A1B-48A0-A914-15854145DDA3}"/>
              </a:ext>
            </a:extLst>
          </p:cNvPr>
          <p:cNvSpPr>
            <a:spLocks noGrp="1"/>
          </p:cNvSpPr>
          <p:nvPr>
            <p:ph type="pic" idx="1"/>
          </p:nvPr>
        </p:nvSpPr>
        <p:spPr>
          <a:xfrm>
            <a:off x="18659475" y="4740275"/>
            <a:ext cx="22220238" cy="23393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954F839-B373-4926-BE25-C1C75CD7AEC7}"/>
              </a:ext>
            </a:extLst>
          </p:cNvPr>
          <p:cNvSpPr>
            <a:spLocks noGrp="1"/>
          </p:cNvSpPr>
          <p:nvPr>
            <p:ph type="body" sz="half" idx="2"/>
          </p:nvPr>
        </p:nvSpPr>
        <p:spPr>
          <a:xfrm>
            <a:off x="3022600" y="9875838"/>
            <a:ext cx="14157325" cy="1829593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116C51-1225-4D03-AF77-72624AABBABF}"/>
              </a:ext>
            </a:extLst>
          </p:cNvPr>
          <p:cNvSpPr>
            <a:spLocks noGrp="1"/>
          </p:cNvSpPr>
          <p:nvPr>
            <p:ph type="dt" sz="half" idx="10"/>
          </p:nvPr>
        </p:nvSpPr>
        <p:spPr/>
        <p:txBody>
          <a:bodyPr/>
          <a:lstStyle/>
          <a:p>
            <a:fld id="{0FB37EFD-36AC-4F94-BE2C-41A5F6D14251}" type="datetimeFigureOut">
              <a:rPr lang="en-US" smtClean="0"/>
              <a:t>9/8/25</a:t>
            </a:fld>
            <a:endParaRPr lang="en-US"/>
          </a:p>
        </p:txBody>
      </p:sp>
      <p:sp>
        <p:nvSpPr>
          <p:cNvPr id="6" name="Footer Placeholder 5">
            <a:extLst>
              <a:ext uri="{FF2B5EF4-FFF2-40B4-BE49-F238E27FC236}">
                <a16:creationId xmlns:a16="http://schemas.microsoft.com/office/drawing/2014/main" id="{FBCE904B-1E11-4ED0-AD9A-7201964EC8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7E3A03-BB2B-456D-A2B1-45CE4E3A97A1}"/>
              </a:ext>
            </a:extLst>
          </p:cNvPr>
          <p:cNvSpPr>
            <a:spLocks noGrp="1"/>
          </p:cNvSpPr>
          <p:nvPr>
            <p:ph type="sldNum" sz="quarter" idx="12"/>
          </p:nvPr>
        </p:nvSpPr>
        <p:spPr/>
        <p:txBody>
          <a:bodyPr/>
          <a:lstStyle/>
          <a:p>
            <a:fld id="{A7A01B05-65FD-44CC-B388-4A99224FBF08}" type="slidenum">
              <a:rPr lang="en-US" smtClean="0"/>
              <a:t>‹#›</a:t>
            </a:fld>
            <a:endParaRPr lang="en-US"/>
          </a:p>
        </p:txBody>
      </p:sp>
    </p:spTree>
    <p:extLst>
      <p:ext uri="{BB962C8B-B14F-4D97-AF65-F5344CB8AC3E}">
        <p14:creationId xmlns:p14="http://schemas.microsoft.com/office/powerpoint/2010/main" val="33068523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C3D2C3-424F-4BC2-A86E-C5D1478C1D3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467383C-7601-46DA-A85F-12253634A53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3A50EE-DAEB-4812-A892-7B7C488B8DE3}"/>
              </a:ext>
            </a:extLst>
          </p:cNvPr>
          <p:cNvSpPr>
            <a:spLocks noGrp="1"/>
          </p:cNvSpPr>
          <p:nvPr>
            <p:ph type="dt" sz="half" idx="10"/>
          </p:nvPr>
        </p:nvSpPr>
        <p:spPr/>
        <p:txBody>
          <a:bodyPr/>
          <a:lstStyle/>
          <a:p>
            <a:fld id="{0FB37EFD-36AC-4F94-BE2C-41A5F6D14251}" type="datetimeFigureOut">
              <a:rPr lang="en-US" smtClean="0"/>
              <a:t>9/8/25</a:t>
            </a:fld>
            <a:endParaRPr lang="en-US"/>
          </a:p>
        </p:txBody>
      </p:sp>
      <p:sp>
        <p:nvSpPr>
          <p:cNvPr id="5" name="Footer Placeholder 4">
            <a:extLst>
              <a:ext uri="{FF2B5EF4-FFF2-40B4-BE49-F238E27FC236}">
                <a16:creationId xmlns:a16="http://schemas.microsoft.com/office/drawing/2014/main" id="{FF6D8900-AA15-4E20-9C78-3ACE4CC496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485EAB-5C7A-4AAC-9BE3-0F1D72D6A416}"/>
              </a:ext>
            </a:extLst>
          </p:cNvPr>
          <p:cNvSpPr>
            <a:spLocks noGrp="1"/>
          </p:cNvSpPr>
          <p:nvPr>
            <p:ph type="sldNum" sz="quarter" idx="12"/>
          </p:nvPr>
        </p:nvSpPr>
        <p:spPr/>
        <p:txBody>
          <a:bodyPr/>
          <a:lstStyle/>
          <a:p>
            <a:fld id="{A7A01B05-65FD-44CC-B388-4A99224FBF08}" type="slidenum">
              <a:rPr lang="en-US" smtClean="0"/>
              <a:t>‹#›</a:t>
            </a:fld>
            <a:endParaRPr lang="en-US"/>
          </a:p>
        </p:txBody>
      </p:sp>
    </p:spTree>
    <p:extLst>
      <p:ext uri="{BB962C8B-B14F-4D97-AF65-F5344CB8AC3E}">
        <p14:creationId xmlns:p14="http://schemas.microsoft.com/office/powerpoint/2010/main" val="19001647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90C8372-112B-4B6F-B7FF-677954EEAB59}"/>
              </a:ext>
            </a:extLst>
          </p:cNvPr>
          <p:cNvSpPr>
            <a:spLocks noGrp="1"/>
          </p:cNvSpPr>
          <p:nvPr>
            <p:ph type="title" orient="vert"/>
          </p:nvPr>
        </p:nvSpPr>
        <p:spPr>
          <a:xfrm>
            <a:off x="31410275" y="1752600"/>
            <a:ext cx="9463088" cy="278971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DFB9C99-DC77-4AEF-AF9D-986B4FD46A7D}"/>
              </a:ext>
            </a:extLst>
          </p:cNvPr>
          <p:cNvSpPr>
            <a:spLocks noGrp="1"/>
          </p:cNvSpPr>
          <p:nvPr>
            <p:ph type="body" orient="vert" idx="1"/>
          </p:nvPr>
        </p:nvSpPr>
        <p:spPr>
          <a:xfrm>
            <a:off x="3017838" y="1752600"/>
            <a:ext cx="28240037" cy="278971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F27525-D0E2-486E-AE12-62B7C3DA38B4}"/>
              </a:ext>
            </a:extLst>
          </p:cNvPr>
          <p:cNvSpPr>
            <a:spLocks noGrp="1"/>
          </p:cNvSpPr>
          <p:nvPr>
            <p:ph type="dt" sz="half" idx="10"/>
          </p:nvPr>
        </p:nvSpPr>
        <p:spPr/>
        <p:txBody>
          <a:bodyPr/>
          <a:lstStyle/>
          <a:p>
            <a:fld id="{0FB37EFD-36AC-4F94-BE2C-41A5F6D14251}" type="datetimeFigureOut">
              <a:rPr lang="en-US" smtClean="0"/>
              <a:t>9/8/25</a:t>
            </a:fld>
            <a:endParaRPr lang="en-US"/>
          </a:p>
        </p:txBody>
      </p:sp>
      <p:sp>
        <p:nvSpPr>
          <p:cNvPr id="5" name="Footer Placeholder 4">
            <a:extLst>
              <a:ext uri="{FF2B5EF4-FFF2-40B4-BE49-F238E27FC236}">
                <a16:creationId xmlns:a16="http://schemas.microsoft.com/office/drawing/2014/main" id="{7D16A3DD-CA90-4759-97DB-A3D255AD04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8B730D-75B9-4975-9353-4C883893741D}"/>
              </a:ext>
            </a:extLst>
          </p:cNvPr>
          <p:cNvSpPr>
            <a:spLocks noGrp="1"/>
          </p:cNvSpPr>
          <p:nvPr>
            <p:ph type="sldNum" sz="quarter" idx="12"/>
          </p:nvPr>
        </p:nvSpPr>
        <p:spPr/>
        <p:txBody>
          <a:bodyPr/>
          <a:lstStyle/>
          <a:p>
            <a:fld id="{A7A01B05-65FD-44CC-B388-4A99224FBF08}" type="slidenum">
              <a:rPr lang="en-US" smtClean="0"/>
              <a:t>‹#›</a:t>
            </a:fld>
            <a:endParaRPr lang="en-US"/>
          </a:p>
        </p:txBody>
      </p:sp>
    </p:spTree>
    <p:extLst>
      <p:ext uri="{BB962C8B-B14F-4D97-AF65-F5344CB8AC3E}">
        <p14:creationId xmlns:p14="http://schemas.microsoft.com/office/powerpoint/2010/main" val="19801542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723B0-2173-4C77-9894-B1EE7F14665A}"/>
              </a:ext>
            </a:extLst>
          </p:cNvPr>
          <p:cNvSpPr>
            <a:spLocks noGrp="1"/>
          </p:cNvSpPr>
          <p:nvPr>
            <p:ph type="ctrTitle"/>
          </p:nvPr>
        </p:nvSpPr>
        <p:spPr>
          <a:xfrm>
            <a:off x="5486400" y="5387975"/>
            <a:ext cx="32918400" cy="11460163"/>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C4D0CB8-F851-49A0-BD35-71096965351F}"/>
              </a:ext>
            </a:extLst>
          </p:cNvPr>
          <p:cNvSpPr>
            <a:spLocks noGrp="1"/>
          </p:cNvSpPr>
          <p:nvPr>
            <p:ph type="subTitle" idx="1"/>
          </p:nvPr>
        </p:nvSpPr>
        <p:spPr>
          <a:xfrm>
            <a:off x="5486400" y="17289463"/>
            <a:ext cx="32918400" cy="794861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C67322F-8B75-4AD7-91C6-1C9701D22CA6}"/>
              </a:ext>
            </a:extLst>
          </p:cNvPr>
          <p:cNvSpPr>
            <a:spLocks noGrp="1"/>
          </p:cNvSpPr>
          <p:nvPr>
            <p:ph type="dt" sz="half" idx="10"/>
          </p:nvPr>
        </p:nvSpPr>
        <p:spPr/>
        <p:txBody>
          <a:bodyPr/>
          <a:lstStyle/>
          <a:p>
            <a:fld id="{0FB37EFD-36AC-4F94-BE2C-41A5F6D14251}" type="datetimeFigureOut">
              <a:rPr lang="en-US" smtClean="0"/>
              <a:t>9/8/25</a:t>
            </a:fld>
            <a:endParaRPr lang="en-US"/>
          </a:p>
        </p:txBody>
      </p:sp>
      <p:sp>
        <p:nvSpPr>
          <p:cNvPr id="5" name="Footer Placeholder 4">
            <a:extLst>
              <a:ext uri="{FF2B5EF4-FFF2-40B4-BE49-F238E27FC236}">
                <a16:creationId xmlns:a16="http://schemas.microsoft.com/office/drawing/2014/main" id="{0A8D307F-600E-4329-A7CE-DDD0A6DE1B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1E320F-63E9-4E1E-AAF2-B60471B590DB}"/>
              </a:ext>
            </a:extLst>
          </p:cNvPr>
          <p:cNvSpPr>
            <a:spLocks noGrp="1"/>
          </p:cNvSpPr>
          <p:nvPr>
            <p:ph type="sldNum" sz="quarter" idx="12"/>
          </p:nvPr>
        </p:nvSpPr>
        <p:spPr/>
        <p:txBody>
          <a:bodyPr/>
          <a:lstStyle/>
          <a:p>
            <a:fld id="{A7A01B05-65FD-44CC-B388-4A99224FBF08}" type="slidenum">
              <a:rPr lang="en-US" smtClean="0"/>
              <a:t>‹#›</a:t>
            </a:fld>
            <a:endParaRPr lang="en-US"/>
          </a:p>
        </p:txBody>
      </p:sp>
    </p:spTree>
    <p:extLst>
      <p:ext uri="{BB962C8B-B14F-4D97-AF65-F5344CB8AC3E}">
        <p14:creationId xmlns:p14="http://schemas.microsoft.com/office/powerpoint/2010/main" val="814964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5DAD4-86A1-429A-B85B-923D0AA1365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EF7BBA0-8053-4065-8861-01E3F237A55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792E8D-95BC-44DD-BAD7-770F3A6E58F1}"/>
              </a:ext>
            </a:extLst>
          </p:cNvPr>
          <p:cNvSpPr>
            <a:spLocks noGrp="1"/>
          </p:cNvSpPr>
          <p:nvPr>
            <p:ph type="dt" sz="half" idx="10"/>
          </p:nvPr>
        </p:nvSpPr>
        <p:spPr/>
        <p:txBody>
          <a:bodyPr/>
          <a:lstStyle/>
          <a:p>
            <a:fld id="{0FB37EFD-36AC-4F94-BE2C-41A5F6D14251}" type="datetimeFigureOut">
              <a:rPr lang="en-US" smtClean="0"/>
              <a:t>9/8/25</a:t>
            </a:fld>
            <a:endParaRPr lang="en-US"/>
          </a:p>
        </p:txBody>
      </p:sp>
      <p:sp>
        <p:nvSpPr>
          <p:cNvPr id="5" name="Footer Placeholder 4">
            <a:extLst>
              <a:ext uri="{FF2B5EF4-FFF2-40B4-BE49-F238E27FC236}">
                <a16:creationId xmlns:a16="http://schemas.microsoft.com/office/drawing/2014/main" id="{7995177A-615B-4571-93B7-1775E213A9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AF7726-5977-4E9F-8FD4-8BEAB1DFF0C1}"/>
              </a:ext>
            </a:extLst>
          </p:cNvPr>
          <p:cNvSpPr>
            <a:spLocks noGrp="1"/>
          </p:cNvSpPr>
          <p:nvPr>
            <p:ph type="sldNum" sz="quarter" idx="12"/>
          </p:nvPr>
        </p:nvSpPr>
        <p:spPr/>
        <p:txBody>
          <a:bodyPr/>
          <a:lstStyle/>
          <a:p>
            <a:fld id="{A7A01B05-65FD-44CC-B388-4A99224FBF08}" type="slidenum">
              <a:rPr lang="en-US" smtClean="0"/>
              <a:t>‹#›</a:t>
            </a:fld>
            <a:endParaRPr lang="en-US"/>
          </a:p>
        </p:txBody>
      </p:sp>
    </p:spTree>
    <p:extLst>
      <p:ext uri="{BB962C8B-B14F-4D97-AF65-F5344CB8AC3E}">
        <p14:creationId xmlns:p14="http://schemas.microsoft.com/office/powerpoint/2010/main" val="16572836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48A3F-26A9-4087-A467-002BED1871E8}"/>
              </a:ext>
            </a:extLst>
          </p:cNvPr>
          <p:cNvSpPr>
            <a:spLocks noGrp="1"/>
          </p:cNvSpPr>
          <p:nvPr>
            <p:ph type="title"/>
          </p:nvPr>
        </p:nvSpPr>
        <p:spPr>
          <a:xfrm>
            <a:off x="2994025" y="8207375"/>
            <a:ext cx="37857113" cy="13692188"/>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5DB2071-4699-4E3E-A20F-DF772DA90FD2}"/>
              </a:ext>
            </a:extLst>
          </p:cNvPr>
          <p:cNvSpPr>
            <a:spLocks noGrp="1"/>
          </p:cNvSpPr>
          <p:nvPr>
            <p:ph type="body" idx="1"/>
          </p:nvPr>
        </p:nvSpPr>
        <p:spPr>
          <a:xfrm>
            <a:off x="2994025" y="22029738"/>
            <a:ext cx="37857113" cy="7200900"/>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6B256F0-DEA5-49E6-99F0-70F34EBE0C19}"/>
              </a:ext>
            </a:extLst>
          </p:cNvPr>
          <p:cNvSpPr>
            <a:spLocks noGrp="1"/>
          </p:cNvSpPr>
          <p:nvPr>
            <p:ph type="dt" sz="half" idx="10"/>
          </p:nvPr>
        </p:nvSpPr>
        <p:spPr/>
        <p:txBody>
          <a:bodyPr/>
          <a:lstStyle/>
          <a:p>
            <a:fld id="{0FB37EFD-36AC-4F94-BE2C-41A5F6D14251}" type="datetimeFigureOut">
              <a:rPr lang="en-US" smtClean="0"/>
              <a:t>9/8/25</a:t>
            </a:fld>
            <a:endParaRPr lang="en-US"/>
          </a:p>
        </p:txBody>
      </p:sp>
      <p:sp>
        <p:nvSpPr>
          <p:cNvPr id="5" name="Footer Placeholder 4">
            <a:extLst>
              <a:ext uri="{FF2B5EF4-FFF2-40B4-BE49-F238E27FC236}">
                <a16:creationId xmlns:a16="http://schemas.microsoft.com/office/drawing/2014/main" id="{B5AED7BE-5060-42AC-858A-98A486DC51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88E485-DA03-4423-A21A-E93E11C8814C}"/>
              </a:ext>
            </a:extLst>
          </p:cNvPr>
          <p:cNvSpPr>
            <a:spLocks noGrp="1"/>
          </p:cNvSpPr>
          <p:nvPr>
            <p:ph type="sldNum" sz="quarter" idx="12"/>
          </p:nvPr>
        </p:nvSpPr>
        <p:spPr/>
        <p:txBody>
          <a:bodyPr/>
          <a:lstStyle/>
          <a:p>
            <a:fld id="{A7A01B05-65FD-44CC-B388-4A99224FBF08}" type="slidenum">
              <a:rPr lang="en-US" smtClean="0"/>
              <a:t>‹#›</a:t>
            </a:fld>
            <a:endParaRPr lang="en-US"/>
          </a:p>
        </p:txBody>
      </p:sp>
    </p:spTree>
    <p:extLst>
      <p:ext uri="{BB962C8B-B14F-4D97-AF65-F5344CB8AC3E}">
        <p14:creationId xmlns:p14="http://schemas.microsoft.com/office/powerpoint/2010/main" val="41477289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F6F43-DF49-4792-9024-156F9892CA1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244E70-0E2A-4AA0-B2C0-E300A0B54E74}"/>
              </a:ext>
            </a:extLst>
          </p:cNvPr>
          <p:cNvSpPr>
            <a:spLocks noGrp="1"/>
          </p:cNvSpPr>
          <p:nvPr>
            <p:ph sz="half" idx="1"/>
          </p:nvPr>
        </p:nvSpPr>
        <p:spPr>
          <a:xfrm>
            <a:off x="3017838" y="8763000"/>
            <a:ext cx="18851562" cy="208867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168BAE0-4F99-495C-AFA5-D4A9DBA7890A}"/>
              </a:ext>
            </a:extLst>
          </p:cNvPr>
          <p:cNvSpPr>
            <a:spLocks noGrp="1"/>
          </p:cNvSpPr>
          <p:nvPr>
            <p:ph sz="half" idx="2"/>
          </p:nvPr>
        </p:nvSpPr>
        <p:spPr>
          <a:xfrm>
            <a:off x="22021800" y="8763000"/>
            <a:ext cx="18851563" cy="208867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2F8E5C5-D524-409B-9371-A97DB29E6629}"/>
              </a:ext>
            </a:extLst>
          </p:cNvPr>
          <p:cNvSpPr>
            <a:spLocks noGrp="1"/>
          </p:cNvSpPr>
          <p:nvPr>
            <p:ph type="dt" sz="half" idx="10"/>
          </p:nvPr>
        </p:nvSpPr>
        <p:spPr/>
        <p:txBody>
          <a:bodyPr/>
          <a:lstStyle/>
          <a:p>
            <a:fld id="{0FB37EFD-36AC-4F94-BE2C-41A5F6D14251}" type="datetimeFigureOut">
              <a:rPr lang="en-US" smtClean="0"/>
              <a:t>9/8/25</a:t>
            </a:fld>
            <a:endParaRPr lang="en-US"/>
          </a:p>
        </p:txBody>
      </p:sp>
      <p:sp>
        <p:nvSpPr>
          <p:cNvPr id="6" name="Footer Placeholder 5">
            <a:extLst>
              <a:ext uri="{FF2B5EF4-FFF2-40B4-BE49-F238E27FC236}">
                <a16:creationId xmlns:a16="http://schemas.microsoft.com/office/drawing/2014/main" id="{AEA2103C-8AB5-4E78-80EA-B70D90BE47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91AE1F0-DF2F-4103-94A7-C28F17A88298}"/>
              </a:ext>
            </a:extLst>
          </p:cNvPr>
          <p:cNvSpPr>
            <a:spLocks noGrp="1"/>
          </p:cNvSpPr>
          <p:nvPr>
            <p:ph type="sldNum" sz="quarter" idx="12"/>
          </p:nvPr>
        </p:nvSpPr>
        <p:spPr/>
        <p:txBody>
          <a:bodyPr/>
          <a:lstStyle/>
          <a:p>
            <a:fld id="{A7A01B05-65FD-44CC-B388-4A99224FBF08}" type="slidenum">
              <a:rPr lang="en-US" smtClean="0"/>
              <a:t>‹#›</a:t>
            </a:fld>
            <a:endParaRPr lang="en-US"/>
          </a:p>
        </p:txBody>
      </p:sp>
    </p:spTree>
    <p:extLst>
      <p:ext uri="{BB962C8B-B14F-4D97-AF65-F5344CB8AC3E}">
        <p14:creationId xmlns:p14="http://schemas.microsoft.com/office/powerpoint/2010/main" val="33129082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FC572-25C6-4A8E-B671-B8DD2E41B71C}"/>
              </a:ext>
            </a:extLst>
          </p:cNvPr>
          <p:cNvSpPr>
            <a:spLocks noGrp="1"/>
          </p:cNvSpPr>
          <p:nvPr>
            <p:ph type="title"/>
          </p:nvPr>
        </p:nvSpPr>
        <p:spPr>
          <a:xfrm>
            <a:off x="3022600" y="1752600"/>
            <a:ext cx="37857113" cy="63627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5814EB76-8AA3-4EA0-970E-1BF8CFA2FB8F}"/>
              </a:ext>
            </a:extLst>
          </p:cNvPr>
          <p:cNvSpPr>
            <a:spLocks noGrp="1"/>
          </p:cNvSpPr>
          <p:nvPr>
            <p:ph type="body" idx="1"/>
          </p:nvPr>
        </p:nvSpPr>
        <p:spPr>
          <a:xfrm>
            <a:off x="3022600" y="8069263"/>
            <a:ext cx="18568988" cy="39544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FBFF484-116F-4B68-8CF6-DA479EA05612}"/>
              </a:ext>
            </a:extLst>
          </p:cNvPr>
          <p:cNvSpPr>
            <a:spLocks noGrp="1"/>
          </p:cNvSpPr>
          <p:nvPr>
            <p:ph sz="half" idx="2"/>
          </p:nvPr>
        </p:nvSpPr>
        <p:spPr>
          <a:xfrm>
            <a:off x="3022600" y="12023725"/>
            <a:ext cx="18568988" cy="17686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528BF2-BC52-48A7-9918-B6571071C8D9}"/>
              </a:ext>
            </a:extLst>
          </p:cNvPr>
          <p:cNvSpPr>
            <a:spLocks noGrp="1"/>
          </p:cNvSpPr>
          <p:nvPr>
            <p:ph type="body" sz="quarter" idx="3"/>
          </p:nvPr>
        </p:nvSpPr>
        <p:spPr>
          <a:xfrm>
            <a:off x="22220238" y="8069263"/>
            <a:ext cx="18659475" cy="39544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8E0685C-5BB2-44BB-ADCA-F5D5E5445B12}"/>
              </a:ext>
            </a:extLst>
          </p:cNvPr>
          <p:cNvSpPr>
            <a:spLocks noGrp="1"/>
          </p:cNvSpPr>
          <p:nvPr>
            <p:ph sz="quarter" idx="4"/>
          </p:nvPr>
        </p:nvSpPr>
        <p:spPr>
          <a:xfrm>
            <a:off x="22220238" y="12023725"/>
            <a:ext cx="18659475" cy="17686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F8B27E-B342-4091-9309-0BE79D3264DE}"/>
              </a:ext>
            </a:extLst>
          </p:cNvPr>
          <p:cNvSpPr>
            <a:spLocks noGrp="1"/>
          </p:cNvSpPr>
          <p:nvPr>
            <p:ph type="dt" sz="half" idx="10"/>
          </p:nvPr>
        </p:nvSpPr>
        <p:spPr/>
        <p:txBody>
          <a:bodyPr/>
          <a:lstStyle/>
          <a:p>
            <a:fld id="{0FB37EFD-36AC-4F94-BE2C-41A5F6D14251}" type="datetimeFigureOut">
              <a:rPr lang="en-US" smtClean="0"/>
              <a:t>9/8/25</a:t>
            </a:fld>
            <a:endParaRPr lang="en-US"/>
          </a:p>
        </p:txBody>
      </p:sp>
      <p:sp>
        <p:nvSpPr>
          <p:cNvPr id="8" name="Footer Placeholder 7">
            <a:extLst>
              <a:ext uri="{FF2B5EF4-FFF2-40B4-BE49-F238E27FC236}">
                <a16:creationId xmlns:a16="http://schemas.microsoft.com/office/drawing/2014/main" id="{F75402DD-B06A-4887-B426-92554A00918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500072B-D9EC-46E9-9829-16BBE9D3450B}"/>
              </a:ext>
            </a:extLst>
          </p:cNvPr>
          <p:cNvSpPr>
            <a:spLocks noGrp="1"/>
          </p:cNvSpPr>
          <p:nvPr>
            <p:ph type="sldNum" sz="quarter" idx="12"/>
          </p:nvPr>
        </p:nvSpPr>
        <p:spPr/>
        <p:txBody>
          <a:bodyPr/>
          <a:lstStyle/>
          <a:p>
            <a:fld id="{A7A01B05-65FD-44CC-B388-4A99224FBF08}" type="slidenum">
              <a:rPr lang="en-US" smtClean="0"/>
              <a:t>‹#›</a:t>
            </a:fld>
            <a:endParaRPr lang="en-US"/>
          </a:p>
        </p:txBody>
      </p:sp>
    </p:spTree>
    <p:extLst>
      <p:ext uri="{BB962C8B-B14F-4D97-AF65-F5344CB8AC3E}">
        <p14:creationId xmlns:p14="http://schemas.microsoft.com/office/powerpoint/2010/main" val="2509979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0B467-D95C-43C4-AFC1-D6A53DAAAB4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9A75B87-59FE-4772-95BC-6A971D128473}"/>
              </a:ext>
            </a:extLst>
          </p:cNvPr>
          <p:cNvSpPr>
            <a:spLocks noGrp="1"/>
          </p:cNvSpPr>
          <p:nvPr>
            <p:ph type="dt" sz="half" idx="10"/>
          </p:nvPr>
        </p:nvSpPr>
        <p:spPr/>
        <p:txBody>
          <a:bodyPr/>
          <a:lstStyle/>
          <a:p>
            <a:fld id="{0FB37EFD-36AC-4F94-BE2C-41A5F6D14251}" type="datetimeFigureOut">
              <a:rPr lang="en-US" smtClean="0"/>
              <a:t>9/8/25</a:t>
            </a:fld>
            <a:endParaRPr lang="en-US"/>
          </a:p>
        </p:txBody>
      </p:sp>
      <p:sp>
        <p:nvSpPr>
          <p:cNvPr id="4" name="Footer Placeholder 3">
            <a:extLst>
              <a:ext uri="{FF2B5EF4-FFF2-40B4-BE49-F238E27FC236}">
                <a16:creationId xmlns:a16="http://schemas.microsoft.com/office/drawing/2014/main" id="{A7D4B2D2-4180-4F61-9D24-13A98369B5F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3FAA6D-E5AE-4C76-9ADE-DB4CDDBF4389}"/>
              </a:ext>
            </a:extLst>
          </p:cNvPr>
          <p:cNvSpPr>
            <a:spLocks noGrp="1"/>
          </p:cNvSpPr>
          <p:nvPr>
            <p:ph type="sldNum" sz="quarter" idx="12"/>
          </p:nvPr>
        </p:nvSpPr>
        <p:spPr/>
        <p:txBody>
          <a:bodyPr/>
          <a:lstStyle/>
          <a:p>
            <a:fld id="{A7A01B05-65FD-44CC-B388-4A99224FBF08}" type="slidenum">
              <a:rPr lang="en-US" smtClean="0"/>
              <a:t>‹#›</a:t>
            </a:fld>
            <a:endParaRPr lang="en-US"/>
          </a:p>
        </p:txBody>
      </p:sp>
    </p:spTree>
    <p:extLst>
      <p:ext uri="{BB962C8B-B14F-4D97-AF65-F5344CB8AC3E}">
        <p14:creationId xmlns:p14="http://schemas.microsoft.com/office/powerpoint/2010/main" val="20562163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6F2DE1-AA5F-4CEC-87EB-B6E948254CA2}"/>
              </a:ext>
            </a:extLst>
          </p:cNvPr>
          <p:cNvSpPr>
            <a:spLocks noGrp="1"/>
          </p:cNvSpPr>
          <p:nvPr>
            <p:ph type="dt" sz="half" idx="10"/>
          </p:nvPr>
        </p:nvSpPr>
        <p:spPr/>
        <p:txBody>
          <a:bodyPr/>
          <a:lstStyle/>
          <a:p>
            <a:fld id="{0FB37EFD-36AC-4F94-BE2C-41A5F6D14251}" type="datetimeFigureOut">
              <a:rPr lang="en-US" smtClean="0"/>
              <a:t>9/8/25</a:t>
            </a:fld>
            <a:endParaRPr lang="en-US"/>
          </a:p>
        </p:txBody>
      </p:sp>
      <p:sp>
        <p:nvSpPr>
          <p:cNvPr id="3" name="Footer Placeholder 2">
            <a:extLst>
              <a:ext uri="{FF2B5EF4-FFF2-40B4-BE49-F238E27FC236}">
                <a16:creationId xmlns:a16="http://schemas.microsoft.com/office/drawing/2014/main" id="{8CA2A156-8BFF-48C5-BBAF-47AE9B21A05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3886F30-067B-49A2-9AE1-C7AC70925F55}"/>
              </a:ext>
            </a:extLst>
          </p:cNvPr>
          <p:cNvSpPr>
            <a:spLocks noGrp="1"/>
          </p:cNvSpPr>
          <p:nvPr>
            <p:ph type="sldNum" sz="quarter" idx="12"/>
          </p:nvPr>
        </p:nvSpPr>
        <p:spPr/>
        <p:txBody>
          <a:bodyPr/>
          <a:lstStyle/>
          <a:p>
            <a:fld id="{A7A01B05-65FD-44CC-B388-4A99224FBF08}" type="slidenum">
              <a:rPr lang="en-US" smtClean="0"/>
              <a:t>‹#›</a:t>
            </a:fld>
            <a:endParaRPr lang="en-US"/>
          </a:p>
        </p:txBody>
      </p:sp>
    </p:spTree>
    <p:extLst>
      <p:ext uri="{BB962C8B-B14F-4D97-AF65-F5344CB8AC3E}">
        <p14:creationId xmlns:p14="http://schemas.microsoft.com/office/powerpoint/2010/main" val="11944141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4291D7-E2E0-4787-819A-112F28EE782E}"/>
              </a:ext>
            </a:extLst>
          </p:cNvPr>
          <p:cNvSpPr>
            <a:spLocks noGrp="1"/>
          </p:cNvSpPr>
          <p:nvPr>
            <p:ph type="title"/>
          </p:nvPr>
        </p:nvSpPr>
        <p:spPr>
          <a:xfrm>
            <a:off x="3022600" y="2193925"/>
            <a:ext cx="14157325" cy="7681913"/>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CAAFF48-D693-4777-9969-542FB791A33C}"/>
              </a:ext>
            </a:extLst>
          </p:cNvPr>
          <p:cNvSpPr>
            <a:spLocks noGrp="1"/>
          </p:cNvSpPr>
          <p:nvPr>
            <p:ph idx="1"/>
          </p:nvPr>
        </p:nvSpPr>
        <p:spPr>
          <a:xfrm>
            <a:off x="18659475" y="4740275"/>
            <a:ext cx="22220238" cy="233934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A2D3B72-F26B-4922-9027-9F80EA66FF1A}"/>
              </a:ext>
            </a:extLst>
          </p:cNvPr>
          <p:cNvSpPr>
            <a:spLocks noGrp="1"/>
          </p:cNvSpPr>
          <p:nvPr>
            <p:ph type="body" sz="half" idx="2"/>
          </p:nvPr>
        </p:nvSpPr>
        <p:spPr>
          <a:xfrm>
            <a:off x="3022600" y="9875838"/>
            <a:ext cx="14157325" cy="1829593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C1FCEA7-42BE-4893-AD7F-A8B870E6782B}"/>
              </a:ext>
            </a:extLst>
          </p:cNvPr>
          <p:cNvSpPr>
            <a:spLocks noGrp="1"/>
          </p:cNvSpPr>
          <p:nvPr>
            <p:ph type="dt" sz="half" idx="10"/>
          </p:nvPr>
        </p:nvSpPr>
        <p:spPr/>
        <p:txBody>
          <a:bodyPr/>
          <a:lstStyle/>
          <a:p>
            <a:fld id="{0FB37EFD-36AC-4F94-BE2C-41A5F6D14251}" type="datetimeFigureOut">
              <a:rPr lang="en-US" smtClean="0"/>
              <a:t>9/8/25</a:t>
            </a:fld>
            <a:endParaRPr lang="en-US"/>
          </a:p>
        </p:txBody>
      </p:sp>
      <p:sp>
        <p:nvSpPr>
          <p:cNvPr id="6" name="Footer Placeholder 5">
            <a:extLst>
              <a:ext uri="{FF2B5EF4-FFF2-40B4-BE49-F238E27FC236}">
                <a16:creationId xmlns:a16="http://schemas.microsoft.com/office/drawing/2014/main" id="{3F61FA6B-F434-49A3-830D-AB5D2E88E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0D5870-6E35-48DB-8728-F52BC569FA95}"/>
              </a:ext>
            </a:extLst>
          </p:cNvPr>
          <p:cNvSpPr>
            <a:spLocks noGrp="1"/>
          </p:cNvSpPr>
          <p:nvPr>
            <p:ph type="sldNum" sz="quarter" idx="12"/>
          </p:nvPr>
        </p:nvSpPr>
        <p:spPr/>
        <p:txBody>
          <a:bodyPr/>
          <a:lstStyle/>
          <a:p>
            <a:fld id="{A7A01B05-65FD-44CC-B388-4A99224FBF08}" type="slidenum">
              <a:rPr lang="en-US" smtClean="0"/>
              <a:t>‹#›</a:t>
            </a:fld>
            <a:endParaRPr lang="en-US"/>
          </a:p>
        </p:txBody>
      </p:sp>
    </p:spTree>
    <p:extLst>
      <p:ext uri="{BB962C8B-B14F-4D97-AF65-F5344CB8AC3E}">
        <p14:creationId xmlns:p14="http://schemas.microsoft.com/office/powerpoint/2010/main" val="2398038253"/>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3"/>
            <a:ext cx="3785616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017520" y="30510482"/>
            <a:ext cx="9875520" cy="1752600"/>
          </a:xfrm>
          <a:prstGeom prst="rect">
            <a:avLst/>
          </a:prstGeom>
        </p:spPr>
        <p:txBody>
          <a:bodyPr vert="horz" lIns="91440" tIns="45720" rIns="91440" bIns="45720" rtlCol="0" anchor="ctr"/>
          <a:lstStyle>
            <a:lvl1pPr algn="l">
              <a:defRPr sz="4320">
                <a:solidFill>
                  <a:schemeClr val="tx1">
                    <a:tint val="75000"/>
                  </a:schemeClr>
                </a:solidFill>
              </a:defRPr>
            </a:lvl1pPr>
          </a:lstStyle>
          <a:p>
            <a:fld id="{686D73BB-D65E-4B7E-9CEE-2F8E37C6A78C}" type="datetimeFigureOut">
              <a:rPr lang="en-US" smtClean="0"/>
              <a:pPr/>
              <a:t>9/8/25</a:t>
            </a:fld>
            <a:endParaRPr lang="en-US"/>
          </a:p>
        </p:txBody>
      </p:sp>
      <p:sp>
        <p:nvSpPr>
          <p:cNvPr id="5" name="Footer Placeholder 4"/>
          <p:cNvSpPr>
            <a:spLocks noGrp="1"/>
          </p:cNvSpPr>
          <p:nvPr>
            <p:ph type="ftr" sz="quarter" idx="3"/>
          </p:nvPr>
        </p:nvSpPr>
        <p:spPr>
          <a:xfrm>
            <a:off x="14538960" y="30510482"/>
            <a:ext cx="14813280" cy="17526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2"/>
            <a:ext cx="9875520" cy="1752600"/>
          </a:xfrm>
          <a:prstGeom prst="rect">
            <a:avLst/>
          </a:prstGeom>
        </p:spPr>
        <p:txBody>
          <a:bodyPr vert="horz" lIns="91440" tIns="45720" rIns="91440" bIns="45720" rtlCol="0" anchor="ctr"/>
          <a:lstStyle>
            <a:lvl1pPr algn="r">
              <a:defRPr sz="4320">
                <a:solidFill>
                  <a:schemeClr val="tx1">
                    <a:tint val="75000"/>
                  </a:schemeClr>
                </a:solidFill>
              </a:defRPr>
            </a:lvl1pPr>
          </a:lstStyle>
          <a:p>
            <a:fld id="{F57892D4-74FF-4D90-9C09-BB360ACFFBEE}" type="slidenum">
              <a:rPr lang="en-US" smtClean="0"/>
              <a:pPr/>
              <a:t>‹#›</a:t>
            </a:fld>
            <a:endParaRPr lang="en-US"/>
          </a:p>
        </p:txBody>
      </p:sp>
    </p:spTree>
    <p:extLst>
      <p:ext uri="{BB962C8B-B14F-4D97-AF65-F5344CB8AC3E}">
        <p14:creationId xmlns:p14="http://schemas.microsoft.com/office/powerpoint/2010/main" val="1259644337"/>
      </p:ext>
    </p:extLst>
  </p:cSld>
  <p:clrMap bg1="lt1" tx1="dk1" bg2="lt2" tx2="dk2" accent1="accent1" accent2="accent2" accent3="accent3" accent4="accent4" accent5="accent5" accent6="accent6" hlink="hlink" folHlink="folHlink"/>
  <p:sldLayoutIdLst>
    <p:sldLayoutId id="2147483651" r:id="rId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5E4BFD4-3DA3-4E07-BE21-CC62DDCCB693}"/>
              </a:ext>
            </a:extLst>
          </p:cNvPr>
          <p:cNvSpPr>
            <a:spLocks noGrp="1"/>
          </p:cNvSpPr>
          <p:nvPr>
            <p:ph type="title"/>
          </p:nvPr>
        </p:nvSpPr>
        <p:spPr>
          <a:xfrm>
            <a:off x="3017838" y="1752600"/>
            <a:ext cx="37855525" cy="63627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97763CB-0FB9-41EC-8ADB-2BD864510363}"/>
              </a:ext>
            </a:extLst>
          </p:cNvPr>
          <p:cNvSpPr>
            <a:spLocks noGrp="1"/>
          </p:cNvSpPr>
          <p:nvPr>
            <p:ph type="body" idx="1"/>
          </p:nvPr>
        </p:nvSpPr>
        <p:spPr>
          <a:xfrm>
            <a:off x="3017838" y="8763000"/>
            <a:ext cx="37855525" cy="208867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AFCCD4-BB1E-43B1-8DA7-85199B95DD9E}"/>
              </a:ext>
            </a:extLst>
          </p:cNvPr>
          <p:cNvSpPr>
            <a:spLocks noGrp="1"/>
          </p:cNvSpPr>
          <p:nvPr>
            <p:ph type="dt" sz="half" idx="2"/>
          </p:nvPr>
        </p:nvSpPr>
        <p:spPr>
          <a:xfrm>
            <a:off x="3017838" y="30510163"/>
            <a:ext cx="9875837" cy="1752600"/>
          </a:xfrm>
          <a:prstGeom prst="rect">
            <a:avLst/>
          </a:prstGeom>
        </p:spPr>
        <p:txBody>
          <a:bodyPr vert="horz" lIns="91440" tIns="45720" rIns="91440" bIns="45720" rtlCol="0" anchor="ctr"/>
          <a:lstStyle>
            <a:lvl1pPr algn="l">
              <a:defRPr sz="1200">
                <a:solidFill>
                  <a:schemeClr val="tx1">
                    <a:tint val="75000"/>
                  </a:schemeClr>
                </a:solidFill>
              </a:defRPr>
            </a:lvl1pPr>
          </a:lstStyle>
          <a:p>
            <a:fld id="{0FB37EFD-36AC-4F94-BE2C-41A5F6D14251}" type="datetimeFigureOut">
              <a:rPr lang="en-US" smtClean="0"/>
              <a:t>9/8/25</a:t>
            </a:fld>
            <a:endParaRPr lang="en-US"/>
          </a:p>
        </p:txBody>
      </p:sp>
      <p:sp>
        <p:nvSpPr>
          <p:cNvPr id="5" name="Footer Placeholder 4">
            <a:extLst>
              <a:ext uri="{FF2B5EF4-FFF2-40B4-BE49-F238E27FC236}">
                <a16:creationId xmlns:a16="http://schemas.microsoft.com/office/drawing/2014/main" id="{CF3DD0EA-1958-4AD3-9067-6B69E61A1A87}"/>
              </a:ext>
            </a:extLst>
          </p:cNvPr>
          <p:cNvSpPr>
            <a:spLocks noGrp="1"/>
          </p:cNvSpPr>
          <p:nvPr>
            <p:ph type="ftr" sz="quarter" idx="3"/>
          </p:nvPr>
        </p:nvSpPr>
        <p:spPr>
          <a:xfrm>
            <a:off x="14538325" y="30510163"/>
            <a:ext cx="14814550" cy="175260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CA5F5CF-03F4-4C80-8152-CE400A3510B0}"/>
              </a:ext>
            </a:extLst>
          </p:cNvPr>
          <p:cNvSpPr>
            <a:spLocks noGrp="1"/>
          </p:cNvSpPr>
          <p:nvPr>
            <p:ph type="sldNum" sz="quarter" idx="4"/>
          </p:nvPr>
        </p:nvSpPr>
        <p:spPr>
          <a:xfrm>
            <a:off x="30997525" y="30510163"/>
            <a:ext cx="9875838" cy="1752600"/>
          </a:xfrm>
          <a:prstGeom prst="rect">
            <a:avLst/>
          </a:prstGeom>
        </p:spPr>
        <p:txBody>
          <a:bodyPr vert="horz" lIns="91440" tIns="45720" rIns="91440" bIns="45720" rtlCol="0" anchor="ctr"/>
          <a:lstStyle>
            <a:lvl1pPr algn="r">
              <a:defRPr sz="1200">
                <a:solidFill>
                  <a:schemeClr val="tx1">
                    <a:tint val="75000"/>
                  </a:schemeClr>
                </a:solidFill>
              </a:defRPr>
            </a:lvl1pPr>
          </a:lstStyle>
          <a:p>
            <a:fld id="{A7A01B05-65FD-44CC-B388-4A99224FBF08}" type="slidenum">
              <a:rPr lang="en-US" smtClean="0"/>
              <a:t>‹#›</a:t>
            </a:fld>
            <a:endParaRPr lang="en-US"/>
          </a:p>
        </p:txBody>
      </p:sp>
    </p:spTree>
    <p:extLst>
      <p:ext uri="{BB962C8B-B14F-4D97-AF65-F5344CB8AC3E}">
        <p14:creationId xmlns:p14="http://schemas.microsoft.com/office/powerpoint/2010/main" val="2730059102"/>
      </p:ext>
    </p:extLst>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6" Type="http://schemas.openxmlformats.org/officeDocument/2006/relationships/hyperlink" Target="https://doi.org/10.1038/s41540-022-00246-5" TargetMode="Externa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0" name="Picture 99">
            <a:extLst>
              <a:ext uri="{FF2B5EF4-FFF2-40B4-BE49-F238E27FC236}">
                <a16:creationId xmlns:a16="http://schemas.microsoft.com/office/drawing/2014/main" id="{882781E0-E7FF-6434-9D2B-129F616B0662}"/>
              </a:ext>
            </a:extLst>
          </p:cNvPr>
          <p:cNvPicPr>
            <a:picLocks noChangeAspect="1"/>
          </p:cNvPicPr>
          <p:nvPr/>
        </p:nvPicPr>
        <p:blipFill>
          <a:blip r:embed="rId3"/>
          <a:stretch>
            <a:fillRect/>
          </a:stretch>
        </p:blipFill>
        <p:spPr>
          <a:xfrm>
            <a:off x="7713979" y="23139199"/>
            <a:ext cx="4730083" cy="4596841"/>
          </a:xfrm>
          <a:prstGeom prst="rect">
            <a:avLst/>
          </a:prstGeom>
        </p:spPr>
      </p:pic>
      <p:pic>
        <p:nvPicPr>
          <p:cNvPr id="99" name="Picture 98">
            <a:extLst>
              <a:ext uri="{FF2B5EF4-FFF2-40B4-BE49-F238E27FC236}">
                <a16:creationId xmlns:a16="http://schemas.microsoft.com/office/drawing/2014/main" id="{1509CDFB-8D37-0142-25D0-EC7628C01851}"/>
              </a:ext>
            </a:extLst>
          </p:cNvPr>
          <p:cNvPicPr>
            <a:picLocks noChangeAspect="1"/>
          </p:cNvPicPr>
          <p:nvPr/>
        </p:nvPicPr>
        <p:blipFill>
          <a:blip r:embed="rId4"/>
          <a:stretch>
            <a:fillRect/>
          </a:stretch>
        </p:blipFill>
        <p:spPr>
          <a:xfrm>
            <a:off x="1051543" y="23053804"/>
            <a:ext cx="5045728" cy="4321422"/>
          </a:xfrm>
          <a:prstGeom prst="rect">
            <a:avLst/>
          </a:prstGeom>
        </p:spPr>
      </p:pic>
      <p:pic>
        <p:nvPicPr>
          <p:cNvPr id="66" name="Picture 65">
            <a:extLst>
              <a:ext uri="{FF2B5EF4-FFF2-40B4-BE49-F238E27FC236}">
                <a16:creationId xmlns:a16="http://schemas.microsoft.com/office/drawing/2014/main" id="{BA6CFA81-14B1-EB91-8669-046894E485D8}"/>
              </a:ext>
            </a:extLst>
          </p:cNvPr>
          <p:cNvPicPr>
            <a:picLocks noChangeAspect="1"/>
          </p:cNvPicPr>
          <p:nvPr/>
        </p:nvPicPr>
        <p:blipFill>
          <a:blip r:embed="rId5"/>
          <a:srcRect t="458"/>
          <a:stretch/>
        </p:blipFill>
        <p:spPr>
          <a:xfrm>
            <a:off x="21870787" y="23006283"/>
            <a:ext cx="7006576" cy="4862672"/>
          </a:xfrm>
          <a:prstGeom prst="rect">
            <a:avLst/>
          </a:prstGeom>
        </p:spPr>
      </p:pic>
      <p:pic>
        <p:nvPicPr>
          <p:cNvPr id="43" name="Picture 42">
            <a:extLst>
              <a:ext uri="{FF2B5EF4-FFF2-40B4-BE49-F238E27FC236}">
                <a16:creationId xmlns:a16="http://schemas.microsoft.com/office/drawing/2014/main" id="{03A12E08-D0E9-E3B5-9A54-EB5BBAC06AC2}"/>
              </a:ext>
            </a:extLst>
          </p:cNvPr>
          <p:cNvPicPr>
            <a:picLocks noChangeAspect="1"/>
          </p:cNvPicPr>
          <p:nvPr/>
        </p:nvPicPr>
        <p:blipFill>
          <a:blip r:embed="rId6"/>
          <a:srcRect l="10802" r="8388" b="4767"/>
          <a:stretch/>
        </p:blipFill>
        <p:spPr>
          <a:xfrm>
            <a:off x="15299747" y="22821849"/>
            <a:ext cx="4074164" cy="4775364"/>
          </a:xfrm>
          <a:prstGeom prst="rect">
            <a:avLst/>
          </a:prstGeom>
        </p:spPr>
      </p:pic>
      <p:sp>
        <p:nvSpPr>
          <p:cNvPr id="62" name="TextBox 61">
            <a:extLst>
              <a:ext uri="{FF2B5EF4-FFF2-40B4-BE49-F238E27FC236}">
                <a16:creationId xmlns:a16="http://schemas.microsoft.com/office/drawing/2014/main" id="{E258B3CD-0229-8CFF-1E19-BEDF327D9FAF}"/>
              </a:ext>
            </a:extLst>
          </p:cNvPr>
          <p:cNvSpPr txBox="1"/>
          <p:nvPr/>
        </p:nvSpPr>
        <p:spPr>
          <a:xfrm>
            <a:off x="14555650" y="27673042"/>
            <a:ext cx="14630400" cy="5016758"/>
          </a:xfrm>
          <a:prstGeom prst="rect">
            <a:avLst/>
          </a:prstGeom>
          <a:noFill/>
        </p:spPr>
        <p:txBody>
          <a:bodyPr wrap="square" rtlCol="0">
            <a:spAutoFit/>
          </a:bodyPr>
          <a:lstStyle/>
          <a:p>
            <a:pPr algn="just"/>
            <a:r>
              <a:rPr lang="en-US" sz="3200" b="1" dirty="0"/>
              <a:t>Methods</a:t>
            </a:r>
            <a:r>
              <a:rPr lang="en-US" sz="3200" dirty="0"/>
              <a:t>: We applied </a:t>
            </a:r>
            <a:r>
              <a:rPr lang="en-US" sz="3200" b="1" dirty="0"/>
              <a:t>CellRank2.0</a:t>
            </a:r>
            <a:r>
              <a:rPr lang="en-US" sz="3200" dirty="0"/>
              <a:t> to single-cell RNA-seq data from </a:t>
            </a:r>
            <a:r>
              <a:rPr lang="en-US" sz="3200" b="1" dirty="0" err="1"/>
              <a:t>Palshikar</a:t>
            </a:r>
            <a:r>
              <a:rPr lang="en-US" sz="3200" b="1" dirty="0"/>
              <a:t> et al. (2022)</a:t>
            </a:r>
            <a:r>
              <a:rPr lang="en-US" sz="3200" dirty="0"/>
              <a:t> to model cellular fate decisions between AS+ and AS– cells in people living with HIV. Cells were embedded in t-SNE space, and fate probabilities toward terminal states were computed using a combination of </a:t>
            </a:r>
            <a:r>
              <a:rPr lang="en-US" sz="3200" dirty="0" err="1"/>
              <a:t>pseudotime</a:t>
            </a:r>
            <a:r>
              <a:rPr lang="en-US" sz="3200" dirty="0"/>
              <a:t> and a connectivity kernel.</a:t>
            </a:r>
          </a:p>
          <a:p>
            <a:pPr algn="just"/>
            <a:r>
              <a:rPr lang="en-US" sz="3200" b="1" dirty="0"/>
              <a:t>Results: </a:t>
            </a:r>
          </a:p>
          <a:p>
            <a:pPr algn="just"/>
            <a:r>
              <a:rPr lang="en-US" sz="3200" b="1" dirty="0"/>
              <a:t>Left</a:t>
            </a:r>
            <a:r>
              <a:rPr lang="en-US" sz="3200" dirty="0"/>
              <a:t>: Cells are colored by absorption probabilities toward three inferred terminal states, identified using Generalized Perron Cluster Cluster Analysis (GPCCA).</a:t>
            </a:r>
            <a:br>
              <a:rPr lang="en-US" sz="3200" dirty="0"/>
            </a:br>
            <a:r>
              <a:rPr lang="en-US" sz="3200" b="1" dirty="0"/>
              <a:t>Right</a:t>
            </a:r>
            <a:r>
              <a:rPr lang="en-US" sz="3200" dirty="0"/>
              <a:t>: Cells are colored by Palantir </a:t>
            </a:r>
            <a:r>
              <a:rPr lang="en-US" sz="3200" dirty="0" err="1"/>
              <a:t>pseudotime</a:t>
            </a:r>
            <a:r>
              <a:rPr lang="en-US" sz="3200" dirty="0"/>
              <a:t>, representing the progression of cells along developmental trajectories from early progenitor to terminally differentiated states.</a:t>
            </a:r>
          </a:p>
        </p:txBody>
      </p:sp>
      <p:sp>
        <p:nvSpPr>
          <p:cNvPr id="33" name="TextBox 32">
            <a:extLst>
              <a:ext uri="{FF2B5EF4-FFF2-40B4-BE49-F238E27FC236}">
                <a16:creationId xmlns:a16="http://schemas.microsoft.com/office/drawing/2014/main" id="{41313B52-BD35-6EEE-7E15-17AA68AA4B18}"/>
              </a:ext>
            </a:extLst>
          </p:cNvPr>
          <p:cNvSpPr txBox="1"/>
          <p:nvPr/>
        </p:nvSpPr>
        <p:spPr>
          <a:xfrm>
            <a:off x="7901028" y="12559071"/>
            <a:ext cx="6792839" cy="7386638"/>
          </a:xfrm>
          <a:prstGeom prst="rect">
            <a:avLst/>
          </a:prstGeom>
          <a:noFill/>
        </p:spPr>
        <p:txBody>
          <a:bodyPr wrap="square" rtlCol="0">
            <a:spAutoFit/>
          </a:bodyPr>
          <a:lstStyle/>
          <a:p>
            <a:endParaRPr lang="en-US" sz="3000" b="1" u="sng" dirty="0"/>
          </a:p>
          <a:p>
            <a:endParaRPr lang="en-US" sz="3000" b="1" u="sng" dirty="0"/>
          </a:p>
          <a:p>
            <a:endParaRPr lang="en-US" sz="3000" b="1" u="sng" dirty="0"/>
          </a:p>
          <a:p>
            <a:r>
              <a:rPr lang="en-US" sz="3000" b="1" dirty="0" err="1"/>
              <a:t>scBONITA</a:t>
            </a:r>
            <a:r>
              <a:rPr lang="en-US" sz="3000" b="1" dirty="0"/>
              <a:t>: </a:t>
            </a:r>
            <a:r>
              <a:rPr lang="en-US" sz="3200" dirty="0"/>
              <a:t>Computational pipeline that builds executable Boolean models of cell signaling pathways using single-cell RNA-seq data</a:t>
            </a:r>
          </a:p>
          <a:p>
            <a:endParaRPr lang="en-US" sz="3200" dirty="0"/>
          </a:p>
          <a:p>
            <a:endParaRPr lang="en-US" sz="3200" dirty="0"/>
          </a:p>
          <a:p>
            <a:endParaRPr lang="en-US" sz="3200" dirty="0"/>
          </a:p>
          <a:p>
            <a:endParaRPr lang="en-US" sz="3200" dirty="0"/>
          </a:p>
          <a:p>
            <a:r>
              <a:rPr lang="en-US" sz="3000" b="1" kern="100" dirty="0" err="1">
                <a:ea typeface="Aptos" panose="020B0004020202020204" pitchFamily="34" charset="0"/>
                <a:cs typeface="Times New Roman" panose="02020603050405020304" pitchFamily="18" charset="0"/>
              </a:rPr>
              <a:t>s</a:t>
            </a:r>
            <a:r>
              <a:rPr lang="en-US" sz="3000" b="1" kern="100" dirty="0" err="1">
                <a:effectLst/>
                <a:ea typeface="Aptos" panose="020B0004020202020204" pitchFamily="34" charset="0"/>
                <a:cs typeface="Times New Roman" panose="02020603050405020304" pitchFamily="18" charset="0"/>
              </a:rPr>
              <a:t>cBONITA</a:t>
            </a:r>
            <a:r>
              <a:rPr lang="en-US" sz="3000" b="1" kern="100" dirty="0">
                <a:effectLst/>
                <a:ea typeface="Aptos" panose="020B0004020202020204" pitchFamily="34" charset="0"/>
                <a:cs typeface="Times New Roman" panose="02020603050405020304" pitchFamily="18" charset="0"/>
              </a:rPr>
              <a:t> 2.0: </a:t>
            </a:r>
            <a:r>
              <a:rPr lang="en-US" sz="3200" dirty="0"/>
              <a:t>enhances the original framework with improved scalability, support for multi-sample integration, and greater model accuracy</a:t>
            </a:r>
            <a:endParaRPr lang="en-US" sz="3000" kern="100" dirty="0">
              <a:effectLst/>
              <a:ea typeface="Aptos" panose="020B0004020202020204" pitchFamily="34" charset="0"/>
              <a:cs typeface="Times New Roman" panose="02020603050405020304" pitchFamily="18" charset="0"/>
            </a:endParaRPr>
          </a:p>
        </p:txBody>
      </p:sp>
      <p:sp>
        <p:nvSpPr>
          <p:cNvPr id="29" name="TextBox 28"/>
          <p:cNvSpPr txBox="1"/>
          <p:nvPr/>
        </p:nvSpPr>
        <p:spPr>
          <a:xfrm>
            <a:off x="266698" y="228600"/>
            <a:ext cx="39243002" cy="2698175"/>
          </a:xfrm>
          <a:prstGeom prst="rect">
            <a:avLst/>
          </a:prstGeom>
          <a:noFill/>
        </p:spPr>
        <p:txBody>
          <a:bodyPr wrap="square" rtlCol="0">
            <a:spAutoFit/>
          </a:bodyPr>
          <a:lstStyle/>
          <a:p>
            <a:pPr algn="l">
              <a:spcAft>
                <a:spcPts val="800"/>
              </a:spcAft>
            </a:pPr>
            <a:r>
              <a:rPr lang="en-US" sz="6200" i="1" dirty="0">
                <a:solidFill>
                  <a:schemeClr val="bg1"/>
                </a:solidFill>
                <a:effectLst>
                  <a:outerShdw blurRad="38100" dist="38100" dir="2700000" algn="tl">
                    <a:srgbClr val="000000">
                      <a:alpha val="43137"/>
                    </a:srgbClr>
                  </a:outerShdw>
                </a:effectLst>
                <a:latin typeface="Calibri" panose="020F0502020204030204" pitchFamily="34" charset="0"/>
              </a:rPr>
              <a:t>Merging Dynamic State Models with Single-Cell </a:t>
            </a:r>
            <a:r>
              <a:rPr lang="en-US" sz="6200" i="1" dirty="0" err="1">
                <a:solidFill>
                  <a:schemeClr val="bg1"/>
                </a:solidFill>
                <a:effectLst>
                  <a:outerShdw blurRad="38100" dist="38100" dir="2700000" algn="tl">
                    <a:srgbClr val="000000">
                      <a:alpha val="43137"/>
                    </a:srgbClr>
                  </a:outerShdw>
                </a:effectLst>
                <a:latin typeface="Calibri" panose="020F0502020204030204" pitchFamily="34" charset="0"/>
              </a:rPr>
              <a:t>Pseudotime</a:t>
            </a:r>
            <a:r>
              <a:rPr lang="en-US" sz="6200" i="1" dirty="0">
                <a:solidFill>
                  <a:schemeClr val="bg1"/>
                </a:solidFill>
                <a:effectLst>
                  <a:outerShdw blurRad="38100" dist="38100" dir="2700000" algn="tl">
                    <a:srgbClr val="000000">
                      <a:alpha val="43137"/>
                    </a:srgbClr>
                  </a:outerShdw>
                </a:effectLst>
                <a:latin typeface="Calibri" panose="020F0502020204030204" pitchFamily="34" charset="0"/>
              </a:rPr>
              <a:t> Trajectories and Cell Fates in HIV-Associated Atherosclerosis</a:t>
            </a:r>
          </a:p>
          <a:p>
            <a:pPr algn="l">
              <a:spcAft>
                <a:spcPts val="800"/>
              </a:spcAft>
            </a:pPr>
            <a:r>
              <a:rPr lang="en-US" sz="5400" i="1" dirty="0">
                <a:solidFill>
                  <a:schemeClr val="bg1"/>
                </a:solidFill>
                <a:effectLst>
                  <a:outerShdw blurRad="38100" dist="38100" dir="2700000" algn="tl">
                    <a:srgbClr val="000000">
                      <a:alpha val="43137"/>
                    </a:srgbClr>
                  </a:outerShdw>
                </a:effectLst>
                <a:latin typeface="Calibri" panose="020F0502020204030204" pitchFamily="34" charset="0"/>
              </a:rPr>
              <a:t>Nhung Nguyen</a:t>
            </a:r>
            <a:r>
              <a:rPr lang="en-US" sz="5400" i="1" baseline="30000" dirty="0">
                <a:solidFill>
                  <a:schemeClr val="bg1"/>
                </a:solidFill>
                <a:effectLst>
                  <a:outerShdw blurRad="38100" dist="38100" dir="2700000" algn="tl">
                    <a:srgbClr val="000000">
                      <a:alpha val="43137"/>
                    </a:srgbClr>
                  </a:outerShdw>
                </a:effectLst>
                <a:latin typeface="Calibri" panose="020F0502020204030204" pitchFamily="34" charset="0"/>
              </a:rPr>
              <a:t>1</a:t>
            </a:r>
            <a:r>
              <a:rPr lang="en-US" sz="5400" i="1" dirty="0">
                <a:solidFill>
                  <a:schemeClr val="bg1"/>
                </a:solidFill>
                <a:effectLst>
                  <a:outerShdw blurRad="38100" dist="38100" dir="2700000" algn="tl">
                    <a:srgbClr val="000000">
                      <a:alpha val="43137"/>
                    </a:srgbClr>
                  </a:outerShdw>
                </a:effectLst>
                <a:latin typeface="Calibri" panose="020F0502020204030204" pitchFamily="34" charset="0"/>
              </a:rPr>
              <a:t>, </a:t>
            </a:r>
            <a:r>
              <a:rPr lang="en-US" sz="5400" i="1" dirty="0" err="1">
                <a:solidFill>
                  <a:schemeClr val="bg1"/>
                </a:solidFill>
                <a:effectLst>
                  <a:outerShdw blurRad="38100" dist="38100" dir="2700000" algn="tl">
                    <a:srgbClr val="000000">
                      <a:alpha val="43137"/>
                    </a:srgbClr>
                  </a:outerShdw>
                </a:effectLst>
                <a:latin typeface="Calibri" panose="020F0502020204030204" pitchFamily="34" charset="0"/>
              </a:rPr>
              <a:t>Pancy</a:t>
            </a:r>
            <a:r>
              <a:rPr lang="en-US" sz="5400" i="1" dirty="0">
                <a:solidFill>
                  <a:schemeClr val="bg1"/>
                </a:solidFill>
                <a:effectLst>
                  <a:outerShdw blurRad="38100" dist="38100" dir="2700000" algn="tl">
                    <a:srgbClr val="000000">
                      <a:alpha val="43137"/>
                    </a:srgbClr>
                  </a:outerShdw>
                </a:effectLst>
                <a:latin typeface="Calibri" panose="020F0502020204030204" pitchFamily="34" charset="0"/>
              </a:rPr>
              <a:t> Lwin PhD</a:t>
            </a:r>
            <a:r>
              <a:rPr lang="en-US" sz="5400" i="1" baseline="30000" dirty="0">
                <a:solidFill>
                  <a:schemeClr val="bg1"/>
                </a:solidFill>
                <a:effectLst>
                  <a:outerShdw blurRad="38100" dist="38100" dir="2700000" algn="tl">
                    <a:srgbClr val="000000">
                      <a:alpha val="43137"/>
                    </a:srgbClr>
                  </a:outerShdw>
                </a:effectLst>
                <a:latin typeface="Calibri" panose="020F0502020204030204" pitchFamily="34" charset="0"/>
              </a:rPr>
              <a:t>2</a:t>
            </a:r>
            <a:r>
              <a:rPr lang="en-US" sz="5400" i="1" dirty="0">
                <a:solidFill>
                  <a:schemeClr val="bg1"/>
                </a:solidFill>
                <a:effectLst>
                  <a:outerShdw blurRad="38100" dist="38100" dir="2700000" algn="tl">
                    <a:srgbClr val="000000">
                      <a:alpha val="43137"/>
                    </a:srgbClr>
                  </a:outerShdw>
                </a:effectLst>
                <a:latin typeface="Calibri" panose="020F0502020204030204" pitchFamily="34" charset="0"/>
              </a:rPr>
              <a:t>, </a:t>
            </a:r>
            <a:r>
              <a:rPr lang="en-US" sz="5400" i="1" dirty="0" err="1">
                <a:solidFill>
                  <a:schemeClr val="bg1"/>
                </a:solidFill>
                <a:effectLst>
                  <a:outerShdw blurRad="38100" dist="38100" dir="2700000" algn="tl">
                    <a:srgbClr val="000000">
                      <a:alpha val="43137"/>
                    </a:srgbClr>
                  </a:outerShdw>
                </a:effectLst>
                <a:latin typeface="Calibri" panose="020F0502020204030204" pitchFamily="34" charset="0"/>
              </a:rPr>
              <a:t>Juilee</a:t>
            </a:r>
            <a:r>
              <a:rPr lang="en-US" sz="5400" i="1" dirty="0">
                <a:solidFill>
                  <a:schemeClr val="bg1"/>
                </a:solidFill>
                <a:effectLst>
                  <a:outerShdw blurRad="38100" dist="38100" dir="2700000" algn="tl">
                    <a:srgbClr val="000000">
                      <a:alpha val="43137"/>
                    </a:srgbClr>
                  </a:outerShdw>
                </a:effectLst>
                <a:latin typeface="Calibri" panose="020F0502020204030204" pitchFamily="34" charset="0"/>
              </a:rPr>
              <a:t> </a:t>
            </a:r>
            <a:r>
              <a:rPr lang="en-US" sz="5400" i="1" dirty="0" err="1">
                <a:solidFill>
                  <a:schemeClr val="bg1"/>
                </a:solidFill>
                <a:effectLst>
                  <a:outerShdw blurRad="38100" dist="38100" dir="2700000" algn="tl">
                    <a:srgbClr val="000000">
                      <a:alpha val="43137"/>
                    </a:srgbClr>
                  </a:outerShdw>
                </a:effectLst>
                <a:latin typeface="Calibri" panose="020F0502020204030204" pitchFamily="34" charset="0"/>
              </a:rPr>
              <a:t>Thakar</a:t>
            </a:r>
            <a:r>
              <a:rPr lang="en-US" sz="5400" i="1" dirty="0">
                <a:solidFill>
                  <a:schemeClr val="bg1"/>
                </a:solidFill>
                <a:effectLst>
                  <a:outerShdw blurRad="38100" dist="38100" dir="2700000" algn="tl">
                    <a:srgbClr val="000000">
                      <a:alpha val="43137"/>
                    </a:srgbClr>
                  </a:outerShdw>
                </a:effectLst>
                <a:latin typeface="Calibri" panose="020F0502020204030204" pitchFamily="34" charset="0"/>
              </a:rPr>
              <a:t> PhD</a:t>
            </a:r>
            <a:r>
              <a:rPr lang="en-US" sz="5400" i="1" baseline="30000" dirty="0">
                <a:solidFill>
                  <a:schemeClr val="bg1"/>
                </a:solidFill>
                <a:effectLst>
                  <a:outerShdw blurRad="38100" dist="38100" dir="2700000" algn="tl">
                    <a:srgbClr val="000000">
                      <a:alpha val="43137"/>
                    </a:srgbClr>
                  </a:outerShdw>
                </a:effectLst>
                <a:latin typeface="Calibri" panose="020F0502020204030204" pitchFamily="34" charset="0"/>
              </a:rPr>
              <a:t>2,3,4</a:t>
            </a:r>
            <a:endParaRPr lang="en-US" sz="5400" i="1" dirty="0">
              <a:solidFill>
                <a:schemeClr val="bg1"/>
              </a:solidFill>
              <a:effectLst>
                <a:outerShdw blurRad="38100" dist="38100" dir="2700000" algn="tl">
                  <a:srgbClr val="000000">
                    <a:alpha val="43137"/>
                  </a:srgbClr>
                </a:outerShdw>
              </a:effectLst>
              <a:latin typeface="Calibri" panose="020F0502020204030204" pitchFamily="34" charset="0"/>
            </a:endParaRPr>
          </a:p>
          <a:p>
            <a:pPr algn="l">
              <a:spcAft>
                <a:spcPts val="800"/>
              </a:spcAft>
            </a:pPr>
            <a:r>
              <a:rPr lang="en-US" sz="4000" i="1" baseline="30000" dirty="0">
                <a:solidFill>
                  <a:schemeClr val="bg1"/>
                </a:solidFill>
                <a:effectLst>
                  <a:outerShdw blurRad="38100" dist="38100" dir="2700000" algn="tl">
                    <a:srgbClr val="000000">
                      <a:alpha val="43137"/>
                    </a:srgbClr>
                  </a:outerShdw>
                </a:effectLst>
                <a:latin typeface="Calibri" panose="020F0502020204030204" pitchFamily="34" charset="0"/>
              </a:rPr>
              <a:t>1</a:t>
            </a:r>
            <a:r>
              <a:rPr lang="en-US" sz="4000" i="1" dirty="0">
                <a:solidFill>
                  <a:schemeClr val="bg1"/>
                </a:solidFill>
                <a:effectLst>
                  <a:outerShdw blurRad="38100" dist="38100" dir="2700000" algn="tl">
                    <a:srgbClr val="000000">
                      <a:alpha val="43137"/>
                    </a:srgbClr>
                  </a:outerShdw>
                </a:effectLst>
                <a:latin typeface="Calibri" panose="020F0502020204030204" pitchFamily="34" charset="0"/>
              </a:rPr>
              <a:t>The College of Wooster, </a:t>
            </a:r>
            <a:r>
              <a:rPr lang="en-US" sz="4000" i="1" baseline="30000" dirty="0">
                <a:solidFill>
                  <a:schemeClr val="bg1"/>
                </a:solidFill>
                <a:effectLst>
                  <a:outerShdw blurRad="38100" dist="38100" dir="2700000" algn="tl">
                    <a:srgbClr val="000000">
                      <a:alpha val="43137"/>
                    </a:srgbClr>
                  </a:outerShdw>
                </a:effectLst>
                <a:latin typeface="Calibri" panose="020F0502020204030204" pitchFamily="34" charset="0"/>
              </a:rPr>
              <a:t>2</a:t>
            </a:r>
            <a:r>
              <a:rPr lang="en-US" sz="4000" i="1" dirty="0">
                <a:solidFill>
                  <a:schemeClr val="bg1"/>
                </a:solidFill>
                <a:effectLst>
                  <a:outerShdw blurRad="38100" dist="38100" dir="2700000" algn="tl">
                    <a:srgbClr val="000000">
                      <a:alpha val="43137"/>
                    </a:srgbClr>
                  </a:outerShdw>
                </a:effectLst>
                <a:latin typeface="Calibri" panose="020F0502020204030204" pitchFamily="34" charset="0"/>
              </a:rPr>
              <a:t>URMC Department of Microbiology and Immunology, </a:t>
            </a:r>
            <a:r>
              <a:rPr lang="en-US" sz="4000" i="1" baseline="30000" dirty="0">
                <a:solidFill>
                  <a:schemeClr val="bg1"/>
                </a:solidFill>
                <a:effectLst>
                  <a:outerShdw blurRad="38100" dist="38100" dir="2700000" algn="tl">
                    <a:srgbClr val="000000">
                      <a:alpha val="43137"/>
                    </a:srgbClr>
                  </a:outerShdw>
                </a:effectLst>
                <a:latin typeface="Calibri" panose="020F0502020204030204" pitchFamily="34" charset="0"/>
              </a:rPr>
              <a:t>3</a:t>
            </a:r>
            <a:r>
              <a:rPr lang="en-US" sz="4000" i="1" dirty="0">
                <a:solidFill>
                  <a:schemeClr val="bg1"/>
                </a:solidFill>
                <a:effectLst>
                  <a:outerShdw blurRad="38100" dist="38100" dir="2700000" algn="tl">
                    <a:srgbClr val="000000">
                      <a:alpha val="43137"/>
                    </a:srgbClr>
                  </a:outerShdw>
                </a:effectLst>
                <a:latin typeface="Calibri" panose="020F0502020204030204" pitchFamily="34" charset="0"/>
              </a:rPr>
              <a:t>URMC Department of Biostatistics &amp; Computational Biology, </a:t>
            </a:r>
            <a:r>
              <a:rPr lang="en-US" sz="4000" i="1" baseline="30000" dirty="0">
                <a:solidFill>
                  <a:schemeClr val="bg1"/>
                </a:solidFill>
                <a:effectLst>
                  <a:outerShdw blurRad="38100" dist="38100" dir="2700000" algn="tl">
                    <a:srgbClr val="000000">
                      <a:alpha val="43137"/>
                    </a:srgbClr>
                  </a:outerShdw>
                </a:effectLst>
                <a:latin typeface="Calibri" panose="020F0502020204030204" pitchFamily="34" charset="0"/>
              </a:rPr>
              <a:t>4</a:t>
            </a:r>
            <a:r>
              <a:rPr lang="en-US" sz="4000" i="1" dirty="0">
                <a:solidFill>
                  <a:schemeClr val="bg1"/>
                </a:solidFill>
                <a:effectLst>
                  <a:outerShdw blurRad="38100" dist="38100" dir="2700000" algn="tl">
                    <a:srgbClr val="000000">
                      <a:alpha val="43137"/>
                    </a:srgbClr>
                  </a:outerShdw>
                </a:effectLst>
                <a:latin typeface="Calibri" panose="020F0502020204030204" pitchFamily="34" charset="0"/>
              </a:rPr>
              <a:t>URMC Department of Biomedical Genetics</a:t>
            </a:r>
            <a:endParaRPr lang="en-US" sz="4000" i="1" dirty="0">
              <a:solidFill>
                <a:schemeClr val="bg1"/>
              </a:solidFill>
              <a:effectLst>
                <a:outerShdw blurRad="38100" dist="38100" dir="2700000" algn="tl">
                  <a:srgbClr val="000000">
                    <a:alpha val="43137"/>
                  </a:srgbClr>
                </a:outerShdw>
              </a:effectLst>
              <a:latin typeface="+mj-lt"/>
            </a:endParaRPr>
          </a:p>
        </p:txBody>
      </p:sp>
      <p:sp>
        <p:nvSpPr>
          <p:cNvPr id="24" name="Subtitle 2">
            <a:extLst>
              <a:ext uri="{FF2B5EF4-FFF2-40B4-BE49-F238E27FC236}">
                <a16:creationId xmlns:a16="http://schemas.microsoft.com/office/drawing/2014/main" id="{D7B4B5F7-C267-4CD4-9276-6AEEBBA786F7}"/>
              </a:ext>
            </a:extLst>
          </p:cNvPr>
          <p:cNvSpPr txBox="1">
            <a:spLocks/>
          </p:cNvSpPr>
          <p:nvPr/>
        </p:nvSpPr>
        <p:spPr>
          <a:xfrm>
            <a:off x="304797" y="3830016"/>
            <a:ext cx="14250853" cy="709551"/>
          </a:xfrm>
          <a:prstGeom prst="rect">
            <a:avLst/>
          </a:prstGeom>
          <a:solidFill>
            <a:schemeClr val="tx2"/>
          </a:solidFill>
          <a:ln>
            <a:solidFill>
              <a:schemeClr val="tx2"/>
            </a:solidFill>
          </a:ln>
        </p:spPr>
        <p:txBody>
          <a:bodyPr vert="horz" lIns="438912" tIns="219456" rIns="438912" bIns="219456" rtlCol="0" anchor="ctr">
            <a:noAutofit/>
          </a:bodyPr>
          <a:lstStyle>
            <a:lvl1pPr marL="0" indent="0" algn="ctr" defTabSz="4389120" rtl="0" eaLnBrk="1" latinLnBrk="0" hangingPunct="1">
              <a:spcBef>
                <a:spcPct val="20000"/>
              </a:spcBef>
              <a:buFont typeface="Arial" pitchFamily="34" charset="0"/>
              <a:buNone/>
              <a:defRPr sz="15400" kern="1200">
                <a:solidFill>
                  <a:schemeClr val="tx1">
                    <a:tint val="75000"/>
                  </a:schemeClr>
                </a:solidFill>
                <a:latin typeface="+mn-lt"/>
                <a:ea typeface="+mn-ea"/>
                <a:cs typeface="+mn-cs"/>
              </a:defRPr>
            </a:lvl1pPr>
            <a:lvl2pPr marL="2194560" indent="0" algn="ctr" defTabSz="4389120" rtl="0" eaLnBrk="1" latinLnBrk="0" hangingPunct="1">
              <a:spcBef>
                <a:spcPct val="20000"/>
              </a:spcBef>
              <a:buFont typeface="Arial" pitchFamily="34" charset="0"/>
              <a:buNone/>
              <a:defRPr sz="13400" kern="1200">
                <a:solidFill>
                  <a:schemeClr val="tx1">
                    <a:tint val="75000"/>
                  </a:schemeClr>
                </a:solidFill>
                <a:latin typeface="+mn-lt"/>
                <a:ea typeface="+mn-ea"/>
                <a:cs typeface="+mn-cs"/>
              </a:defRPr>
            </a:lvl2pPr>
            <a:lvl3pPr marL="4389120" indent="0" algn="ctr" defTabSz="4389120" rtl="0" eaLnBrk="1" latinLnBrk="0" hangingPunct="1">
              <a:spcBef>
                <a:spcPct val="20000"/>
              </a:spcBef>
              <a:buFont typeface="Arial" pitchFamily="34" charset="0"/>
              <a:buNone/>
              <a:defRPr sz="11500" kern="1200">
                <a:solidFill>
                  <a:schemeClr val="tx1">
                    <a:tint val="75000"/>
                  </a:schemeClr>
                </a:solidFill>
                <a:latin typeface="+mn-lt"/>
                <a:ea typeface="+mn-ea"/>
                <a:cs typeface="+mn-cs"/>
              </a:defRPr>
            </a:lvl3pPr>
            <a:lvl4pPr marL="658368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4pPr>
            <a:lvl5pPr marL="877824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5pPr>
            <a:lvl6pPr marL="1097280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6pPr>
            <a:lvl7pPr marL="1316736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7pPr>
            <a:lvl8pPr marL="1536192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8pPr>
            <a:lvl9pPr marL="1755648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9pPr>
          </a:lstStyle>
          <a:p>
            <a:pPr>
              <a:lnSpc>
                <a:spcPts val="7600"/>
              </a:lnSpc>
            </a:pPr>
            <a:r>
              <a:rPr lang="en-US" sz="4400" b="1" dirty="0">
                <a:solidFill>
                  <a:schemeClr val="accent1"/>
                </a:solidFill>
                <a:ea typeface="Adobe Fan Heiti Std B" pitchFamily="34" charset="-128"/>
                <a:cs typeface="Arial" pitchFamily="34" charset="0"/>
              </a:rPr>
              <a:t>Introduction</a:t>
            </a:r>
          </a:p>
        </p:txBody>
      </p:sp>
      <p:sp>
        <p:nvSpPr>
          <p:cNvPr id="3" name="TextBox 2">
            <a:extLst>
              <a:ext uri="{FF2B5EF4-FFF2-40B4-BE49-F238E27FC236}">
                <a16:creationId xmlns:a16="http://schemas.microsoft.com/office/drawing/2014/main" id="{0162D7FB-C37D-4F74-9012-33F7F9314C0A}"/>
              </a:ext>
            </a:extLst>
          </p:cNvPr>
          <p:cNvSpPr txBox="1"/>
          <p:nvPr/>
        </p:nvSpPr>
        <p:spPr>
          <a:xfrm>
            <a:off x="21685236" y="4515706"/>
            <a:ext cx="6693990" cy="17327820"/>
          </a:xfrm>
          <a:prstGeom prst="rect">
            <a:avLst/>
          </a:prstGeom>
          <a:noFill/>
        </p:spPr>
        <p:txBody>
          <a:bodyPr wrap="square" rtlCol="0">
            <a:spAutoFit/>
          </a:bodyPr>
          <a:lstStyle/>
          <a:p>
            <a:r>
              <a:rPr lang="en-US" sz="3200" b="1" dirty="0"/>
              <a:t>Methods</a:t>
            </a:r>
            <a:r>
              <a:rPr lang="en-US" sz="3200" dirty="0"/>
              <a:t>: We applied </a:t>
            </a:r>
            <a:r>
              <a:rPr lang="en-US" sz="3200" b="1" dirty="0"/>
              <a:t>scBONITA2.0</a:t>
            </a:r>
            <a:r>
              <a:rPr lang="en-US" sz="3200" dirty="0"/>
              <a:t> to single-cell RNA-seq data from peripheral blood mononuclear cells (PBMCs) of individuals living with HIV. Cells were embedded in a two-dimensional t-SNE space to visualize transcriptomic structure, and a </a:t>
            </a:r>
            <a:r>
              <a:rPr lang="en-US" sz="3200" b="1" dirty="0"/>
              <a:t>k-nearest neighbor (</a:t>
            </a:r>
            <a:r>
              <a:rPr lang="en-US" sz="3200" b="1" dirty="0" err="1"/>
              <a:t>kNN</a:t>
            </a:r>
            <a:r>
              <a:rPr lang="en-US" sz="3200" b="1" dirty="0"/>
              <a:t>) graph (k=30)</a:t>
            </a:r>
            <a:r>
              <a:rPr lang="en-US" sz="3200" dirty="0"/>
              <a:t> was constructed to capture transcriptional similarity. Boolean attractor states were inferred to model stable cellular signaling behaviors, and each cell’s distance to its nearest attractor was computed using model-based dynamic transitions through the state space.</a:t>
            </a:r>
          </a:p>
          <a:p>
            <a:r>
              <a:rPr lang="en-US" sz="3200" b="1" dirty="0"/>
              <a:t>Results</a:t>
            </a:r>
            <a:r>
              <a:rPr lang="en-US" sz="3200" dirty="0"/>
              <a:t>:</a:t>
            </a:r>
            <a:br>
              <a:rPr lang="en-US" sz="3200" dirty="0"/>
            </a:br>
            <a:r>
              <a:rPr lang="en-US" sz="3200" b="1" dirty="0"/>
              <a:t>Top</a:t>
            </a:r>
            <a:r>
              <a:rPr lang="en-US" sz="3200" dirty="0"/>
              <a:t>: Cells are colored by </a:t>
            </a:r>
            <a:r>
              <a:rPr lang="en-US" sz="3200" dirty="0" err="1"/>
              <a:t>pseudotime</a:t>
            </a:r>
            <a:r>
              <a:rPr lang="en-US" sz="3200" dirty="0"/>
              <a:t> to show progression through dynamic states, with arrows indicating the predicted direction of transitions. Yellow boxes represent inferred attractor states that mark stable signaling behaviors.</a:t>
            </a:r>
            <a:br>
              <a:rPr lang="en-US" sz="3200" dirty="0"/>
            </a:br>
            <a:r>
              <a:rPr lang="en-US" sz="3200" b="1" dirty="0"/>
              <a:t>Middle</a:t>
            </a:r>
            <a:r>
              <a:rPr lang="en-US" sz="3200" dirty="0"/>
              <a:t>: The </a:t>
            </a:r>
            <a:r>
              <a:rPr lang="en-US" sz="3200" dirty="0" err="1"/>
              <a:t>kNN</a:t>
            </a:r>
            <a:r>
              <a:rPr lang="en-US" sz="3200" dirty="0"/>
              <a:t> graph visualizes transcriptional similarity among cells, forming distinct clusters that may reflect functional or phenotypic states.</a:t>
            </a:r>
            <a:br>
              <a:rPr lang="en-US" sz="3200" dirty="0"/>
            </a:br>
            <a:r>
              <a:rPr lang="en-US" sz="3200" b="1" dirty="0"/>
              <a:t>Bottom</a:t>
            </a:r>
            <a:r>
              <a:rPr lang="en-US" sz="3200" dirty="0"/>
              <a:t>: Cells are colored by the number of inferred steps required to reach their nearest attractor. Cells with lighter colors are closer to their attractor, suggesting convergence toward stable regulatory states and lower signaling entropy.</a:t>
            </a:r>
          </a:p>
        </p:txBody>
      </p:sp>
      <p:sp>
        <p:nvSpPr>
          <p:cNvPr id="58" name="Rectangle 57">
            <a:extLst>
              <a:ext uri="{FF2B5EF4-FFF2-40B4-BE49-F238E27FC236}">
                <a16:creationId xmlns:a16="http://schemas.microsoft.com/office/drawing/2014/main" id="{FA9E0CC8-A8CC-4176-AE2B-F43A0168C56A}"/>
              </a:ext>
            </a:extLst>
          </p:cNvPr>
          <p:cNvSpPr/>
          <p:nvPr/>
        </p:nvSpPr>
        <p:spPr>
          <a:xfrm>
            <a:off x="330147" y="4453766"/>
            <a:ext cx="14500864" cy="6986528"/>
          </a:xfrm>
          <a:prstGeom prst="rect">
            <a:avLst/>
          </a:prstGeom>
        </p:spPr>
        <p:txBody>
          <a:bodyPr wrap="square" anchor="ctr">
            <a:spAutoFit/>
          </a:bodyPr>
          <a:lstStyle/>
          <a:p>
            <a:pPr>
              <a:buFont typeface="Arial" panose="020B0604020202020204" pitchFamily="34" charset="0"/>
              <a:buChar char="•"/>
            </a:pPr>
            <a:r>
              <a:rPr lang="en-US" sz="3200" dirty="0"/>
              <a:t>Boolean network models provide a framework to simulate intracellular signaling dynamics by modeling state transitions within gene regulatory networks.</a:t>
            </a:r>
          </a:p>
          <a:p>
            <a:pPr>
              <a:buFont typeface="Arial" panose="020B0604020202020204" pitchFamily="34" charset="0"/>
              <a:buChar char="•"/>
            </a:pPr>
            <a:endParaRPr lang="en-US" sz="3200" dirty="0"/>
          </a:p>
          <a:p>
            <a:pPr>
              <a:buFont typeface="Arial" panose="020B0604020202020204" pitchFamily="34" charset="0"/>
              <a:buChar char="•"/>
            </a:pPr>
            <a:r>
              <a:rPr lang="en-US" sz="3200" dirty="0" err="1"/>
              <a:t>scBONITA</a:t>
            </a:r>
            <a:r>
              <a:rPr lang="en-US" sz="3200" dirty="0"/>
              <a:t> (single-cell Boolean Omics Network Invariant-Time Analysis) uses single-cell RNA-seq data to generate executable Boolean models of dysregulated signaling pathways.</a:t>
            </a:r>
          </a:p>
          <a:p>
            <a:pPr>
              <a:buFont typeface="Arial" panose="020B0604020202020204" pitchFamily="34" charset="0"/>
              <a:buChar char="•"/>
            </a:pPr>
            <a:endParaRPr lang="en-US" sz="3200" dirty="0"/>
          </a:p>
          <a:p>
            <a:pPr>
              <a:buFont typeface="Arial" panose="020B0604020202020204" pitchFamily="34" charset="0"/>
              <a:buChar char="•"/>
            </a:pPr>
            <a:r>
              <a:rPr lang="en-US" sz="3200" dirty="0"/>
              <a:t>Previous applications of </a:t>
            </a:r>
            <a:r>
              <a:rPr lang="en-US" sz="3200" dirty="0" err="1"/>
              <a:t>scBONITA</a:t>
            </a:r>
            <a:r>
              <a:rPr lang="en-US" sz="3200" dirty="0"/>
              <a:t> in HIV-associated atherosclerosis (AS) revealed immune signaling alterations in CD8⁺ T cells and monocytes, helping uncover cell-type–specific disease mechanisms.</a:t>
            </a:r>
          </a:p>
          <a:p>
            <a:pPr>
              <a:buFont typeface="Arial" panose="020B0604020202020204" pitchFamily="34" charset="0"/>
              <a:buChar char="•"/>
            </a:pPr>
            <a:endParaRPr lang="en-US" sz="3200" dirty="0"/>
          </a:p>
          <a:p>
            <a:pPr>
              <a:buFont typeface="Arial" panose="020B0604020202020204" pitchFamily="34" charset="0"/>
              <a:buChar char="•"/>
            </a:pPr>
            <a:r>
              <a:rPr lang="en-US" sz="3200" dirty="0"/>
              <a:t>scBONITA2.0 expands this approach by integrating trajectory inference and </a:t>
            </a:r>
            <a:r>
              <a:rPr lang="en-US" sz="3200" dirty="0" err="1"/>
              <a:t>pseudotime</a:t>
            </a:r>
            <a:r>
              <a:rPr lang="en-US" sz="3200" dirty="0"/>
              <a:t> analysis, enabling dynamic tracking of signaling state transitions over the course of disease progression.</a:t>
            </a:r>
          </a:p>
        </p:txBody>
      </p:sp>
      <p:pic>
        <p:nvPicPr>
          <p:cNvPr id="54" name="Picture 53">
            <a:extLst>
              <a:ext uri="{FF2B5EF4-FFF2-40B4-BE49-F238E27FC236}">
                <a16:creationId xmlns:a16="http://schemas.microsoft.com/office/drawing/2014/main" id="{67CC5715-BECE-7C3E-7D76-8A7F4FC20ACB}"/>
              </a:ext>
            </a:extLst>
          </p:cNvPr>
          <p:cNvPicPr>
            <a:picLocks noChangeAspect="1"/>
          </p:cNvPicPr>
          <p:nvPr/>
        </p:nvPicPr>
        <p:blipFill>
          <a:blip r:embed="rId7"/>
          <a:stretch>
            <a:fillRect/>
          </a:stretch>
        </p:blipFill>
        <p:spPr>
          <a:xfrm>
            <a:off x="39881175" y="152400"/>
            <a:ext cx="3667125" cy="3181350"/>
          </a:xfrm>
          <a:prstGeom prst="rect">
            <a:avLst/>
          </a:prstGeom>
        </p:spPr>
      </p:pic>
      <p:sp>
        <p:nvSpPr>
          <p:cNvPr id="72" name="TextBox 71">
            <a:extLst>
              <a:ext uri="{FF2B5EF4-FFF2-40B4-BE49-F238E27FC236}">
                <a16:creationId xmlns:a16="http://schemas.microsoft.com/office/drawing/2014/main" id="{2552FB72-8FDD-38B6-EDA8-011448438DF9}"/>
              </a:ext>
            </a:extLst>
          </p:cNvPr>
          <p:cNvSpPr txBox="1"/>
          <p:nvPr/>
        </p:nvSpPr>
        <p:spPr>
          <a:xfrm>
            <a:off x="29561944" y="31623000"/>
            <a:ext cx="13977311" cy="1124539"/>
          </a:xfrm>
          <a:prstGeom prst="rect">
            <a:avLst/>
          </a:prstGeom>
          <a:noFill/>
        </p:spPr>
        <p:txBody>
          <a:bodyPr wrap="square" rtlCol="0" anchor="t">
            <a:spAutoFit/>
          </a:bodyPr>
          <a:lstStyle/>
          <a:p>
            <a:pPr algn="r">
              <a:lnSpc>
                <a:spcPts val="9500"/>
              </a:lnSpc>
            </a:pPr>
            <a:r>
              <a:rPr lang="en-US" sz="3500" b="1" dirty="0">
                <a:latin typeface="Calibri" panose="020F0502020204030204" pitchFamily="34" charset="0"/>
                <a:ea typeface="Adobe Fan Heiti Std B" pitchFamily="34" charset="-128"/>
                <a:cs typeface="Calibri" panose="020F0502020204030204" pitchFamily="34" charset="0"/>
              </a:rPr>
              <a:t>This research is a part of URMC Summer Scholars Program</a:t>
            </a:r>
            <a:endParaRPr lang="en-US" sz="3500" dirty="0">
              <a:latin typeface="Calibri" panose="020F0502020204030204" pitchFamily="34" charset="0"/>
              <a:cs typeface="Calibri" panose="020F0502020204030204" pitchFamily="34" charset="0"/>
            </a:endParaRPr>
          </a:p>
        </p:txBody>
      </p:sp>
      <p:sp>
        <p:nvSpPr>
          <p:cNvPr id="36" name="TextBox 35">
            <a:extLst>
              <a:ext uri="{FF2B5EF4-FFF2-40B4-BE49-F238E27FC236}">
                <a16:creationId xmlns:a16="http://schemas.microsoft.com/office/drawing/2014/main" id="{AB984668-E478-0046-2036-EC9B39E60C0C}"/>
              </a:ext>
            </a:extLst>
          </p:cNvPr>
          <p:cNvSpPr txBox="1"/>
          <p:nvPr/>
        </p:nvSpPr>
        <p:spPr>
          <a:xfrm>
            <a:off x="0" y="27748871"/>
            <a:ext cx="14630399" cy="5016758"/>
          </a:xfrm>
          <a:prstGeom prst="rect">
            <a:avLst/>
          </a:prstGeom>
          <a:noFill/>
        </p:spPr>
        <p:txBody>
          <a:bodyPr wrap="square" rtlCol="0">
            <a:spAutoFit/>
          </a:bodyPr>
          <a:lstStyle/>
          <a:p>
            <a:r>
              <a:rPr lang="en-US" sz="3200" b="1" dirty="0"/>
              <a:t>Methods: </a:t>
            </a:r>
            <a:r>
              <a:rPr lang="en-US" sz="3200" dirty="0"/>
              <a:t>We used </a:t>
            </a:r>
            <a:r>
              <a:rPr lang="en-US" sz="3200" dirty="0" err="1"/>
              <a:t>Scanpy</a:t>
            </a:r>
            <a:r>
              <a:rPr lang="en-US" sz="3200" dirty="0"/>
              <a:t> to analyze single-cell RNA-seq data. Partition-based graph abstraction (PAGA) was applied to model connectivity between clusters based on transcriptional similarity. Diffusion </a:t>
            </a:r>
            <a:r>
              <a:rPr lang="en-US" sz="3200" dirty="0" err="1"/>
              <a:t>pseudotime</a:t>
            </a:r>
            <a:r>
              <a:rPr lang="en-US" sz="3200" dirty="0"/>
              <a:t> (DPT) analysis was then performed to infer cellular progression from root cells. Both results were visualized in a t-SNE embedding space.</a:t>
            </a:r>
          </a:p>
          <a:p>
            <a:r>
              <a:rPr lang="en-US" sz="3200" b="1" dirty="0"/>
              <a:t>Results:</a:t>
            </a:r>
            <a:br>
              <a:rPr lang="en-US" sz="3200" dirty="0"/>
            </a:br>
            <a:r>
              <a:rPr lang="en-US" sz="3200" b="1" dirty="0"/>
              <a:t>Left</a:t>
            </a:r>
            <a:r>
              <a:rPr lang="en-US" sz="3200" dirty="0"/>
              <a:t>: PAGA results, where each dot represents a cell colored by its cluster, and edges indicate transcriptional connectivity between clusters. Stronger connections suggest higher similarity. </a:t>
            </a:r>
            <a:r>
              <a:rPr lang="en-US" sz="3200" b="1" dirty="0"/>
              <a:t>Right: </a:t>
            </a:r>
            <a:r>
              <a:rPr lang="en-US" sz="3200" dirty="0"/>
              <a:t>DPT </a:t>
            </a:r>
            <a:r>
              <a:rPr lang="en-US" sz="3200" dirty="0" err="1"/>
              <a:t>pseudotime</a:t>
            </a:r>
            <a:r>
              <a:rPr lang="en-US" sz="3200" dirty="0"/>
              <a:t> values was projected onto t-SNE space, with red indicating early </a:t>
            </a:r>
            <a:r>
              <a:rPr lang="en-US" sz="3200" dirty="0" err="1"/>
              <a:t>pseudotime</a:t>
            </a:r>
            <a:r>
              <a:rPr lang="en-US" sz="3200" dirty="0"/>
              <a:t> and blue marking terminal states.</a:t>
            </a:r>
          </a:p>
        </p:txBody>
      </p:sp>
      <p:pic>
        <p:nvPicPr>
          <p:cNvPr id="18" name="Picture 17">
            <a:extLst>
              <a:ext uri="{FF2B5EF4-FFF2-40B4-BE49-F238E27FC236}">
                <a16:creationId xmlns:a16="http://schemas.microsoft.com/office/drawing/2014/main" id="{900F2F3B-40F6-FAFC-7AC5-473D07DA9167}"/>
              </a:ext>
            </a:extLst>
          </p:cNvPr>
          <p:cNvPicPr>
            <a:picLocks noChangeAspect="1"/>
          </p:cNvPicPr>
          <p:nvPr/>
        </p:nvPicPr>
        <p:blipFill>
          <a:blip r:embed="rId8"/>
          <a:stretch>
            <a:fillRect/>
          </a:stretch>
        </p:blipFill>
        <p:spPr>
          <a:xfrm>
            <a:off x="14782350" y="10464317"/>
            <a:ext cx="6951548" cy="5413384"/>
          </a:xfrm>
          <a:prstGeom prst="rect">
            <a:avLst/>
          </a:prstGeom>
        </p:spPr>
      </p:pic>
      <p:pic>
        <p:nvPicPr>
          <p:cNvPr id="19" name="Picture 18">
            <a:extLst>
              <a:ext uri="{FF2B5EF4-FFF2-40B4-BE49-F238E27FC236}">
                <a16:creationId xmlns:a16="http://schemas.microsoft.com/office/drawing/2014/main" id="{9F24C2C8-5C31-F67D-B868-0852908AEFCF}"/>
              </a:ext>
            </a:extLst>
          </p:cNvPr>
          <p:cNvPicPr>
            <a:picLocks noChangeAspect="1"/>
          </p:cNvPicPr>
          <p:nvPr/>
        </p:nvPicPr>
        <p:blipFill>
          <a:blip r:embed="rId9"/>
          <a:stretch>
            <a:fillRect/>
          </a:stretch>
        </p:blipFill>
        <p:spPr>
          <a:xfrm>
            <a:off x="15004838" y="5427689"/>
            <a:ext cx="6506571" cy="4835158"/>
          </a:xfrm>
          <a:prstGeom prst="rect">
            <a:avLst/>
          </a:prstGeom>
        </p:spPr>
      </p:pic>
      <p:pic>
        <p:nvPicPr>
          <p:cNvPr id="21" name="Picture 20">
            <a:extLst>
              <a:ext uri="{FF2B5EF4-FFF2-40B4-BE49-F238E27FC236}">
                <a16:creationId xmlns:a16="http://schemas.microsoft.com/office/drawing/2014/main" id="{CAC1B064-AFE8-019D-90D8-EE3157AD95AF}"/>
              </a:ext>
            </a:extLst>
          </p:cNvPr>
          <p:cNvPicPr>
            <a:picLocks noChangeAspect="1"/>
          </p:cNvPicPr>
          <p:nvPr/>
        </p:nvPicPr>
        <p:blipFill>
          <a:blip r:embed="rId10"/>
          <a:stretch>
            <a:fillRect/>
          </a:stretch>
        </p:blipFill>
        <p:spPr>
          <a:xfrm>
            <a:off x="14727762" y="16430703"/>
            <a:ext cx="6801872" cy="5392995"/>
          </a:xfrm>
          <a:prstGeom prst="rect">
            <a:avLst/>
          </a:prstGeom>
        </p:spPr>
      </p:pic>
      <p:pic>
        <p:nvPicPr>
          <p:cNvPr id="22" name="Picture 21">
            <a:extLst>
              <a:ext uri="{FF2B5EF4-FFF2-40B4-BE49-F238E27FC236}">
                <a16:creationId xmlns:a16="http://schemas.microsoft.com/office/drawing/2014/main" id="{60061243-2C6D-DF54-A3B5-04C571F03F75}"/>
              </a:ext>
            </a:extLst>
          </p:cNvPr>
          <p:cNvPicPr>
            <a:picLocks noChangeAspect="1"/>
          </p:cNvPicPr>
          <p:nvPr/>
        </p:nvPicPr>
        <p:blipFill>
          <a:blip r:embed="rId11"/>
          <a:stretch>
            <a:fillRect/>
          </a:stretch>
        </p:blipFill>
        <p:spPr>
          <a:xfrm>
            <a:off x="183681" y="12427384"/>
            <a:ext cx="7169699" cy="4488543"/>
          </a:xfrm>
          <a:prstGeom prst="rect">
            <a:avLst/>
          </a:prstGeom>
        </p:spPr>
      </p:pic>
      <p:pic>
        <p:nvPicPr>
          <p:cNvPr id="42" name="Picture 41">
            <a:extLst>
              <a:ext uri="{FF2B5EF4-FFF2-40B4-BE49-F238E27FC236}">
                <a16:creationId xmlns:a16="http://schemas.microsoft.com/office/drawing/2014/main" id="{156DF07F-E0CD-648F-FD4C-194F44C30D42}"/>
              </a:ext>
            </a:extLst>
          </p:cNvPr>
          <p:cNvPicPr>
            <a:picLocks noChangeAspect="1"/>
          </p:cNvPicPr>
          <p:nvPr/>
        </p:nvPicPr>
        <p:blipFill>
          <a:blip r:embed="rId12"/>
          <a:stretch>
            <a:fillRect/>
          </a:stretch>
        </p:blipFill>
        <p:spPr>
          <a:xfrm>
            <a:off x="304797" y="17013063"/>
            <a:ext cx="6801872" cy="4789703"/>
          </a:xfrm>
          <a:prstGeom prst="rect">
            <a:avLst/>
          </a:prstGeom>
        </p:spPr>
      </p:pic>
      <p:pic>
        <p:nvPicPr>
          <p:cNvPr id="55" name="Picture 54">
            <a:extLst>
              <a:ext uri="{FF2B5EF4-FFF2-40B4-BE49-F238E27FC236}">
                <a16:creationId xmlns:a16="http://schemas.microsoft.com/office/drawing/2014/main" id="{DE3ECD96-3889-A435-50C1-4391D5ED906A}"/>
              </a:ext>
            </a:extLst>
          </p:cNvPr>
          <p:cNvPicPr>
            <a:picLocks noChangeAspect="1"/>
          </p:cNvPicPr>
          <p:nvPr/>
        </p:nvPicPr>
        <p:blipFill>
          <a:blip r:embed="rId13"/>
          <a:stretch>
            <a:fillRect/>
          </a:stretch>
        </p:blipFill>
        <p:spPr>
          <a:xfrm>
            <a:off x="36637406" y="9607208"/>
            <a:ext cx="7078635" cy="5141832"/>
          </a:xfrm>
          <a:prstGeom prst="rect">
            <a:avLst/>
          </a:prstGeom>
        </p:spPr>
      </p:pic>
      <p:pic>
        <p:nvPicPr>
          <p:cNvPr id="57" name="Picture 56">
            <a:extLst>
              <a:ext uri="{FF2B5EF4-FFF2-40B4-BE49-F238E27FC236}">
                <a16:creationId xmlns:a16="http://schemas.microsoft.com/office/drawing/2014/main" id="{A3C32BA1-FB07-CF0E-4022-1FCC400C2A8D}"/>
              </a:ext>
            </a:extLst>
          </p:cNvPr>
          <p:cNvPicPr>
            <a:picLocks noChangeAspect="1"/>
          </p:cNvPicPr>
          <p:nvPr/>
        </p:nvPicPr>
        <p:blipFill>
          <a:blip r:embed="rId14"/>
          <a:stretch>
            <a:fillRect/>
          </a:stretch>
        </p:blipFill>
        <p:spPr>
          <a:xfrm>
            <a:off x="29596319" y="4981307"/>
            <a:ext cx="13356898" cy="4507953"/>
          </a:xfrm>
          <a:prstGeom prst="rect">
            <a:avLst/>
          </a:prstGeom>
        </p:spPr>
      </p:pic>
      <p:pic>
        <p:nvPicPr>
          <p:cNvPr id="59" name="Picture 58">
            <a:extLst>
              <a:ext uri="{FF2B5EF4-FFF2-40B4-BE49-F238E27FC236}">
                <a16:creationId xmlns:a16="http://schemas.microsoft.com/office/drawing/2014/main" id="{98F1FBCF-FB83-4CE5-4EBE-E62AD29EF981}"/>
              </a:ext>
            </a:extLst>
          </p:cNvPr>
          <p:cNvPicPr>
            <a:picLocks noChangeAspect="1"/>
          </p:cNvPicPr>
          <p:nvPr/>
        </p:nvPicPr>
        <p:blipFill>
          <a:blip r:embed="rId15"/>
          <a:stretch>
            <a:fillRect/>
          </a:stretch>
        </p:blipFill>
        <p:spPr>
          <a:xfrm>
            <a:off x="29422499" y="9962738"/>
            <a:ext cx="7110251" cy="4430772"/>
          </a:xfrm>
          <a:prstGeom prst="rect">
            <a:avLst/>
          </a:prstGeom>
        </p:spPr>
      </p:pic>
      <p:sp>
        <p:nvSpPr>
          <p:cNvPr id="98" name="TextBox 97">
            <a:extLst>
              <a:ext uri="{FF2B5EF4-FFF2-40B4-BE49-F238E27FC236}">
                <a16:creationId xmlns:a16="http://schemas.microsoft.com/office/drawing/2014/main" id="{77EF153A-E03B-CF0F-4EF6-5113E9B41A92}"/>
              </a:ext>
            </a:extLst>
          </p:cNvPr>
          <p:cNvSpPr txBox="1"/>
          <p:nvPr/>
        </p:nvSpPr>
        <p:spPr>
          <a:xfrm>
            <a:off x="30267688" y="14742514"/>
            <a:ext cx="12739436" cy="6986528"/>
          </a:xfrm>
          <a:prstGeom prst="rect">
            <a:avLst/>
          </a:prstGeom>
          <a:noFill/>
        </p:spPr>
        <p:txBody>
          <a:bodyPr wrap="square" rtlCol="0">
            <a:spAutoFit/>
          </a:bodyPr>
          <a:lstStyle/>
          <a:p>
            <a:r>
              <a:rPr lang="en-US" sz="3200" b="1" dirty="0"/>
              <a:t>Method: </a:t>
            </a:r>
            <a:r>
              <a:rPr lang="en-US" sz="3200" dirty="0"/>
              <a:t>We analyzed gene expression dynamics along inferred lineages using CellRank2.0 and the GAMR model.</a:t>
            </a:r>
          </a:p>
          <a:p>
            <a:endParaRPr lang="en-US" sz="3200" b="1" dirty="0"/>
          </a:p>
          <a:p>
            <a:r>
              <a:rPr lang="en-US" sz="3200" b="1" dirty="0"/>
              <a:t>Results:</a:t>
            </a:r>
            <a:br>
              <a:rPr lang="en-US" sz="3200" dirty="0"/>
            </a:br>
            <a:r>
              <a:rPr lang="en-US" sz="3200" b="1" dirty="0"/>
              <a:t>Top: </a:t>
            </a:r>
            <a:r>
              <a:rPr lang="en-US" sz="3200" dirty="0"/>
              <a:t>Smoothed expression of RHOA is shown across two terminal lineages (Lineage 1 and Lineage 2) as a function of Palantir </a:t>
            </a:r>
            <a:r>
              <a:rPr lang="en-US" sz="3200" dirty="0" err="1"/>
              <a:t>pseudotime</a:t>
            </a:r>
            <a:r>
              <a:rPr lang="en-US" sz="3200" dirty="0"/>
              <a:t>, revealing lineage-specific upregulation in Lineage 1.</a:t>
            </a:r>
            <a:br>
              <a:rPr lang="en-US" sz="3200" dirty="0"/>
            </a:br>
            <a:r>
              <a:rPr lang="en-US" sz="3200" b="1" dirty="0"/>
              <a:t>Bottom Left: </a:t>
            </a:r>
            <a:r>
              <a:rPr lang="en-US" sz="3200" dirty="0"/>
              <a:t>Generalized Additive Model Regression (GAMR) visualization shows the smoothed expression of RHOA with 95% confidence intervals, highlighting divergent trajectories between lineages.</a:t>
            </a:r>
            <a:br>
              <a:rPr lang="en-US" sz="3200" dirty="0"/>
            </a:br>
            <a:r>
              <a:rPr lang="en-US" sz="3200" b="1" dirty="0"/>
              <a:t>Bottom Right: </a:t>
            </a:r>
            <a:r>
              <a:rPr lang="en-US" sz="3200" dirty="0"/>
              <a:t>Heatmap of selected genes illustrates expression changes over </a:t>
            </a:r>
            <a:r>
              <a:rPr lang="en-US" sz="3200" dirty="0" err="1"/>
              <a:t>pseudotime</a:t>
            </a:r>
            <a:r>
              <a:rPr lang="en-US" sz="3200" dirty="0"/>
              <a:t>, identifying genes like RHOA, BCL2, and AGER with dynamic, lineage-dependent expression patterns.</a:t>
            </a:r>
          </a:p>
          <a:p>
            <a:endParaRPr lang="en-US" sz="3200" dirty="0"/>
          </a:p>
        </p:txBody>
      </p:sp>
      <p:sp>
        <p:nvSpPr>
          <p:cNvPr id="101" name="Subtitle 2">
            <a:extLst>
              <a:ext uri="{FF2B5EF4-FFF2-40B4-BE49-F238E27FC236}">
                <a16:creationId xmlns:a16="http://schemas.microsoft.com/office/drawing/2014/main" id="{796BB190-9C68-0408-6B56-BD8B9B900E06}"/>
              </a:ext>
            </a:extLst>
          </p:cNvPr>
          <p:cNvSpPr txBox="1">
            <a:spLocks/>
          </p:cNvSpPr>
          <p:nvPr/>
        </p:nvSpPr>
        <p:spPr>
          <a:xfrm>
            <a:off x="14836788" y="3832708"/>
            <a:ext cx="14250853" cy="709551"/>
          </a:xfrm>
          <a:prstGeom prst="rect">
            <a:avLst/>
          </a:prstGeom>
          <a:solidFill>
            <a:schemeClr val="tx2"/>
          </a:solidFill>
          <a:ln>
            <a:solidFill>
              <a:schemeClr val="tx2"/>
            </a:solidFill>
          </a:ln>
        </p:spPr>
        <p:txBody>
          <a:bodyPr vert="horz" lIns="438912" tIns="219456" rIns="438912" bIns="219456" rtlCol="0" anchor="ctr">
            <a:noAutofit/>
          </a:bodyPr>
          <a:lstStyle>
            <a:lvl1pPr marL="0" indent="0" algn="ctr" defTabSz="4389120" rtl="0" eaLnBrk="1" latinLnBrk="0" hangingPunct="1">
              <a:spcBef>
                <a:spcPct val="20000"/>
              </a:spcBef>
              <a:buFont typeface="Arial" pitchFamily="34" charset="0"/>
              <a:buNone/>
              <a:defRPr sz="15400" kern="1200">
                <a:solidFill>
                  <a:schemeClr val="tx1">
                    <a:tint val="75000"/>
                  </a:schemeClr>
                </a:solidFill>
                <a:latin typeface="+mn-lt"/>
                <a:ea typeface="+mn-ea"/>
                <a:cs typeface="+mn-cs"/>
              </a:defRPr>
            </a:lvl1pPr>
            <a:lvl2pPr marL="2194560" indent="0" algn="ctr" defTabSz="4389120" rtl="0" eaLnBrk="1" latinLnBrk="0" hangingPunct="1">
              <a:spcBef>
                <a:spcPct val="20000"/>
              </a:spcBef>
              <a:buFont typeface="Arial" pitchFamily="34" charset="0"/>
              <a:buNone/>
              <a:defRPr sz="13400" kern="1200">
                <a:solidFill>
                  <a:schemeClr val="tx1">
                    <a:tint val="75000"/>
                  </a:schemeClr>
                </a:solidFill>
                <a:latin typeface="+mn-lt"/>
                <a:ea typeface="+mn-ea"/>
                <a:cs typeface="+mn-cs"/>
              </a:defRPr>
            </a:lvl2pPr>
            <a:lvl3pPr marL="4389120" indent="0" algn="ctr" defTabSz="4389120" rtl="0" eaLnBrk="1" latinLnBrk="0" hangingPunct="1">
              <a:spcBef>
                <a:spcPct val="20000"/>
              </a:spcBef>
              <a:buFont typeface="Arial" pitchFamily="34" charset="0"/>
              <a:buNone/>
              <a:defRPr sz="11500" kern="1200">
                <a:solidFill>
                  <a:schemeClr val="tx1">
                    <a:tint val="75000"/>
                  </a:schemeClr>
                </a:solidFill>
                <a:latin typeface="+mn-lt"/>
                <a:ea typeface="+mn-ea"/>
                <a:cs typeface="+mn-cs"/>
              </a:defRPr>
            </a:lvl3pPr>
            <a:lvl4pPr marL="658368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4pPr>
            <a:lvl5pPr marL="877824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5pPr>
            <a:lvl6pPr marL="1097280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6pPr>
            <a:lvl7pPr marL="1316736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7pPr>
            <a:lvl8pPr marL="1536192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8pPr>
            <a:lvl9pPr marL="1755648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9pPr>
          </a:lstStyle>
          <a:p>
            <a:r>
              <a:rPr lang="en-US" sz="4400" b="1" dirty="0">
                <a:solidFill>
                  <a:srgbClr val="FFC70A"/>
                </a:solidFill>
              </a:rPr>
              <a:t>ScBONITA2.0: Boolean attractor landscape</a:t>
            </a:r>
          </a:p>
        </p:txBody>
      </p:sp>
      <p:sp>
        <p:nvSpPr>
          <p:cNvPr id="102" name="Subtitle 2">
            <a:extLst>
              <a:ext uri="{FF2B5EF4-FFF2-40B4-BE49-F238E27FC236}">
                <a16:creationId xmlns:a16="http://schemas.microsoft.com/office/drawing/2014/main" id="{CE4B4470-9D0A-9713-E142-FEAA7134C406}"/>
              </a:ext>
            </a:extLst>
          </p:cNvPr>
          <p:cNvSpPr txBox="1">
            <a:spLocks/>
          </p:cNvSpPr>
          <p:nvPr/>
        </p:nvSpPr>
        <p:spPr>
          <a:xfrm>
            <a:off x="29368779" y="3830016"/>
            <a:ext cx="14250853" cy="709551"/>
          </a:xfrm>
          <a:prstGeom prst="rect">
            <a:avLst/>
          </a:prstGeom>
          <a:solidFill>
            <a:schemeClr val="tx2"/>
          </a:solidFill>
          <a:ln>
            <a:solidFill>
              <a:schemeClr val="tx2"/>
            </a:solidFill>
          </a:ln>
        </p:spPr>
        <p:txBody>
          <a:bodyPr vert="horz" lIns="438912" tIns="219456" rIns="438912" bIns="219456" rtlCol="0" anchor="ctr">
            <a:noAutofit/>
          </a:bodyPr>
          <a:lstStyle>
            <a:lvl1pPr marL="0" indent="0" algn="ctr" defTabSz="4389120" rtl="0" eaLnBrk="1" latinLnBrk="0" hangingPunct="1">
              <a:spcBef>
                <a:spcPct val="20000"/>
              </a:spcBef>
              <a:buFont typeface="Arial" pitchFamily="34" charset="0"/>
              <a:buNone/>
              <a:defRPr sz="15400" kern="1200">
                <a:solidFill>
                  <a:schemeClr val="tx1">
                    <a:tint val="75000"/>
                  </a:schemeClr>
                </a:solidFill>
                <a:latin typeface="+mn-lt"/>
                <a:ea typeface="+mn-ea"/>
                <a:cs typeface="+mn-cs"/>
              </a:defRPr>
            </a:lvl1pPr>
            <a:lvl2pPr marL="2194560" indent="0" algn="ctr" defTabSz="4389120" rtl="0" eaLnBrk="1" latinLnBrk="0" hangingPunct="1">
              <a:spcBef>
                <a:spcPct val="20000"/>
              </a:spcBef>
              <a:buFont typeface="Arial" pitchFamily="34" charset="0"/>
              <a:buNone/>
              <a:defRPr sz="13400" kern="1200">
                <a:solidFill>
                  <a:schemeClr val="tx1">
                    <a:tint val="75000"/>
                  </a:schemeClr>
                </a:solidFill>
                <a:latin typeface="+mn-lt"/>
                <a:ea typeface="+mn-ea"/>
                <a:cs typeface="+mn-cs"/>
              </a:defRPr>
            </a:lvl2pPr>
            <a:lvl3pPr marL="4389120" indent="0" algn="ctr" defTabSz="4389120" rtl="0" eaLnBrk="1" latinLnBrk="0" hangingPunct="1">
              <a:spcBef>
                <a:spcPct val="20000"/>
              </a:spcBef>
              <a:buFont typeface="Arial" pitchFamily="34" charset="0"/>
              <a:buNone/>
              <a:defRPr sz="11500" kern="1200">
                <a:solidFill>
                  <a:schemeClr val="tx1">
                    <a:tint val="75000"/>
                  </a:schemeClr>
                </a:solidFill>
                <a:latin typeface="+mn-lt"/>
                <a:ea typeface="+mn-ea"/>
                <a:cs typeface="+mn-cs"/>
              </a:defRPr>
            </a:lvl3pPr>
            <a:lvl4pPr marL="658368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4pPr>
            <a:lvl5pPr marL="877824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5pPr>
            <a:lvl6pPr marL="1097280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6pPr>
            <a:lvl7pPr marL="1316736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7pPr>
            <a:lvl8pPr marL="1536192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8pPr>
            <a:lvl9pPr marL="1755648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9pPr>
          </a:lstStyle>
          <a:p>
            <a:r>
              <a:rPr lang="en-US" sz="4400" b="1" dirty="0">
                <a:solidFill>
                  <a:schemeClr val="accent1"/>
                </a:solidFill>
                <a:ea typeface="Adobe Fan Heiti Std B" pitchFamily="34" charset="-128"/>
                <a:cs typeface="Arial" pitchFamily="34" charset="0"/>
              </a:rPr>
              <a:t>CellRank2.0: Plotting Gene Expression Across Lineages</a:t>
            </a:r>
          </a:p>
        </p:txBody>
      </p:sp>
      <p:sp>
        <p:nvSpPr>
          <p:cNvPr id="103" name="Subtitle 2">
            <a:extLst>
              <a:ext uri="{FF2B5EF4-FFF2-40B4-BE49-F238E27FC236}">
                <a16:creationId xmlns:a16="http://schemas.microsoft.com/office/drawing/2014/main" id="{2414388E-1526-898F-C035-174DE330E0E3}"/>
              </a:ext>
            </a:extLst>
          </p:cNvPr>
          <p:cNvSpPr txBox="1">
            <a:spLocks/>
          </p:cNvSpPr>
          <p:nvPr/>
        </p:nvSpPr>
        <p:spPr>
          <a:xfrm>
            <a:off x="308441" y="11400483"/>
            <a:ext cx="14250853" cy="709551"/>
          </a:xfrm>
          <a:prstGeom prst="rect">
            <a:avLst/>
          </a:prstGeom>
          <a:solidFill>
            <a:schemeClr val="tx2"/>
          </a:solidFill>
          <a:ln>
            <a:solidFill>
              <a:schemeClr val="tx2"/>
            </a:solidFill>
          </a:ln>
        </p:spPr>
        <p:txBody>
          <a:bodyPr vert="horz" lIns="438912" tIns="219456" rIns="438912" bIns="219456" rtlCol="0" anchor="ctr">
            <a:noAutofit/>
          </a:bodyPr>
          <a:lstStyle>
            <a:lvl1pPr marL="0" indent="0" algn="ctr" defTabSz="4389120" rtl="0" eaLnBrk="1" latinLnBrk="0" hangingPunct="1">
              <a:spcBef>
                <a:spcPct val="20000"/>
              </a:spcBef>
              <a:buFont typeface="Arial" pitchFamily="34" charset="0"/>
              <a:buNone/>
              <a:defRPr sz="15400" kern="1200">
                <a:solidFill>
                  <a:schemeClr val="tx1">
                    <a:tint val="75000"/>
                  </a:schemeClr>
                </a:solidFill>
                <a:latin typeface="+mn-lt"/>
                <a:ea typeface="+mn-ea"/>
                <a:cs typeface="+mn-cs"/>
              </a:defRPr>
            </a:lvl1pPr>
            <a:lvl2pPr marL="2194560" indent="0" algn="ctr" defTabSz="4389120" rtl="0" eaLnBrk="1" latinLnBrk="0" hangingPunct="1">
              <a:spcBef>
                <a:spcPct val="20000"/>
              </a:spcBef>
              <a:buFont typeface="Arial" pitchFamily="34" charset="0"/>
              <a:buNone/>
              <a:defRPr sz="13400" kern="1200">
                <a:solidFill>
                  <a:schemeClr val="tx1">
                    <a:tint val="75000"/>
                  </a:schemeClr>
                </a:solidFill>
                <a:latin typeface="+mn-lt"/>
                <a:ea typeface="+mn-ea"/>
                <a:cs typeface="+mn-cs"/>
              </a:defRPr>
            </a:lvl2pPr>
            <a:lvl3pPr marL="4389120" indent="0" algn="ctr" defTabSz="4389120" rtl="0" eaLnBrk="1" latinLnBrk="0" hangingPunct="1">
              <a:spcBef>
                <a:spcPct val="20000"/>
              </a:spcBef>
              <a:buFont typeface="Arial" pitchFamily="34" charset="0"/>
              <a:buNone/>
              <a:defRPr sz="11500" kern="1200">
                <a:solidFill>
                  <a:schemeClr val="tx1">
                    <a:tint val="75000"/>
                  </a:schemeClr>
                </a:solidFill>
                <a:latin typeface="+mn-lt"/>
                <a:ea typeface="+mn-ea"/>
                <a:cs typeface="+mn-cs"/>
              </a:defRPr>
            </a:lvl3pPr>
            <a:lvl4pPr marL="658368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4pPr>
            <a:lvl5pPr marL="877824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5pPr>
            <a:lvl6pPr marL="1097280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6pPr>
            <a:lvl7pPr marL="1316736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7pPr>
            <a:lvl8pPr marL="1536192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8pPr>
            <a:lvl9pPr marL="1755648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9pPr>
          </a:lstStyle>
          <a:p>
            <a:r>
              <a:rPr lang="en-US" sz="4400" b="1" dirty="0" err="1">
                <a:solidFill>
                  <a:srgbClr val="FFC70A"/>
                </a:solidFill>
              </a:rPr>
              <a:t>scBONITA</a:t>
            </a:r>
            <a:r>
              <a:rPr lang="en-US" sz="4400" b="1" dirty="0">
                <a:solidFill>
                  <a:srgbClr val="FFC70A"/>
                </a:solidFill>
              </a:rPr>
              <a:t> and scBONITA2.0</a:t>
            </a:r>
            <a:endParaRPr lang="en-US" sz="4400" b="1" i="1" dirty="0">
              <a:solidFill>
                <a:srgbClr val="FFC70A"/>
              </a:solidFill>
              <a:ea typeface="Adobe Fan Heiti Std B" pitchFamily="34" charset="-128"/>
              <a:cs typeface="Arial" pitchFamily="34" charset="0"/>
            </a:endParaRPr>
          </a:p>
        </p:txBody>
      </p:sp>
      <p:sp>
        <p:nvSpPr>
          <p:cNvPr id="104" name="Subtitle 2">
            <a:extLst>
              <a:ext uri="{FF2B5EF4-FFF2-40B4-BE49-F238E27FC236}">
                <a16:creationId xmlns:a16="http://schemas.microsoft.com/office/drawing/2014/main" id="{47196ACF-65B5-0209-FD50-59BF9D66BE15}"/>
              </a:ext>
            </a:extLst>
          </p:cNvPr>
          <p:cNvSpPr txBox="1">
            <a:spLocks/>
          </p:cNvSpPr>
          <p:nvPr/>
        </p:nvSpPr>
        <p:spPr>
          <a:xfrm>
            <a:off x="379546" y="22090852"/>
            <a:ext cx="14250853" cy="709551"/>
          </a:xfrm>
          <a:prstGeom prst="rect">
            <a:avLst/>
          </a:prstGeom>
          <a:solidFill>
            <a:schemeClr val="tx2"/>
          </a:solidFill>
          <a:ln>
            <a:solidFill>
              <a:schemeClr val="tx2"/>
            </a:solidFill>
          </a:ln>
        </p:spPr>
        <p:txBody>
          <a:bodyPr vert="horz" lIns="438912" tIns="219456" rIns="438912" bIns="219456" rtlCol="0" anchor="ctr">
            <a:noAutofit/>
          </a:bodyPr>
          <a:lstStyle>
            <a:lvl1pPr marL="0" indent="0" algn="ctr" defTabSz="4389120" rtl="0" eaLnBrk="1" latinLnBrk="0" hangingPunct="1">
              <a:spcBef>
                <a:spcPct val="20000"/>
              </a:spcBef>
              <a:buFont typeface="Arial" pitchFamily="34" charset="0"/>
              <a:buNone/>
              <a:defRPr sz="15400" kern="1200">
                <a:solidFill>
                  <a:schemeClr val="tx1">
                    <a:tint val="75000"/>
                  </a:schemeClr>
                </a:solidFill>
                <a:latin typeface="+mn-lt"/>
                <a:ea typeface="+mn-ea"/>
                <a:cs typeface="+mn-cs"/>
              </a:defRPr>
            </a:lvl1pPr>
            <a:lvl2pPr marL="2194560" indent="0" algn="ctr" defTabSz="4389120" rtl="0" eaLnBrk="1" latinLnBrk="0" hangingPunct="1">
              <a:spcBef>
                <a:spcPct val="20000"/>
              </a:spcBef>
              <a:buFont typeface="Arial" pitchFamily="34" charset="0"/>
              <a:buNone/>
              <a:defRPr sz="13400" kern="1200">
                <a:solidFill>
                  <a:schemeClr val="tx1">
                    <a:tint val="75000"/>
                  </a:schemeClr>
                </a:solidFill>
                <a:latin typeface="+mn-lt"/>
                <a:ea typeface="+mn-ea"/>
                <a:cs typeface="+mn-cs"/>
              </a:defRPr>
            </a:lvl2pPr>
            <a:lvl3pPr marL="4389120" indent="0" algn="ctr" defTabSz="4389120" rtl="0" eaLnBrk="1" latinLnBrk="0" hangingPunct="1">
              <a:spcBef>
                <a:spcPct val="20000"/>
              </a:spcBef>
              <a:buFont typeface="Arial" pitchFamily="34" charset="0"/>
              <a:buNone/>
              <a:defRPr sz="11500" kern="1200">
                <a:solidFill>
                  <a:schemeClr val="tx1">
                    <a:tint val="75000"/>
                  </a:schemeClr>
                </a:solidFill>
                <a:latin typeface="+mn-lt"/>
                <a:ea typeface="+mn-ea"/>
                <a:cs typeface="+mn-cs"/>
              </a:defRPr>
            </a:lvl3pPr>
            <a:lvl4pPr marL="658368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4pPr>
            <a:lvl5pPr marL="877824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5pPr>
            <a:lvl6pPr marL="1097280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6pPr>
            <a:lvl7pPr marL="1316736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7pPr>
            <a:lvl8pPr marL="1536192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8pPr>
            <a:lvl9pPr marL="1755648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9pPr>
          </a:lstStyle>
          <a:p>
            <a:r>
              <a:rPr lang="en-US" sz="4400" b="1" dirty="0">
                <a:solidFill>
                  <a:schemeClr val="accent1"/>
                </a:solidFill>
                <a:ea typeface="Adobe Fan Heiti Std B" pitchFamily="34" charset="-128"/>
                <a:cs typeface="Arial" pitchFamily="34" charset="0"/>
              </a:rPr>
              <a:t>Trajectory Inference with PAGA and DPT</a:t>
            </a:r>
          </a:p>
        </p:txBody>
      </p:sp>
      <p:sp>
        <p:nvSpPr>
          <p:cNvPr id="105" name="Subtitle 2">
            <a:extLst>
              <a:ext uri="{FF2B5EF4-FFF2-40B4-BE49-F238E27FC236}">
                <a16:creationId xmlns:a16="http://schemas.microsoft.com/office/drawing/2014/main" id="{E4731D21-238B-B1C1-A9B9-A5AD7D4C4616}"/>
              </a:ext>
            </a:extLst>
          </p:cNvPr>
          <p:cNvSpPr txBox="1">
            <a:spLocks/>
          </p:cNvSpPr>
          <p:nvPr/>
        </p:nvSpPr>
        <p:spPr>
          <a:xfrm>
            <a:off x="14836787" y="22090852"/>
            <a:ext cx="14250853" cy="709551"/>
          </a:xfrm>
          <a:prstGeom prst="rect">
            <a:avLst/>
          </a:prstGeom>
          <a:solidFill>
            <a:schemeClr val="tx2"/>
          </a:solidFill>
          <a:ln>
            <a:solidFill>
              <a:schemeClr val="tx2"/>
            </a:solidFill>
          </a:ln>
        </p:spPr>
        <p:txBody>
          <a:bodyPr vert="horz" lIns="438912" tIns="219456" rIns="438912" bIns="219456" rtlCol="0" anchor="ctr">
            <a:noAutofit/>
          </a:bodyPr>
          <a:lstStyle>
            <a:lvl1pPr marL="0" indent="0" algn="ctr" defTabSz="4389120" rtl="0" eaLnBrk="1" latinLnBrk="0" hangingPunct="1">
              <a:spcBef>
                <a:spcPct val="20000"/>
              </a:spcBef>
              <a:buFont typeface="Arial" pitchFamily="34" charset="0"/>
              <a:buNone/>
              <a:defRPr sz="15400" kern="1200">
                <a:solidFill>
                  <a:schemeClr val="tx1">
                    <a:tint val="75000"/>
                  </a:schemeClr>
                </a:solidFill>
                <a:latin typeface="+mn-lt"/>
                <a:ea typeface="+mn-ea"/>
                <a:cs typeface="+mn-cs"/>
              </a:defRPr>
            </a:lvl1pPr>
            <a:lvl2pPr marL="2194560" indent="0" algn="ctr" defTabSz="4389120" rtl="0" eaLnBrk="1" latinLnBrk="0" hangingPunct="1">
              <a:spcBef>
                <a:spcPct val="20000"/>
              </a:spcBef>
              <a:buFont typeface="Arial" pitchFamily="34" charset="0"/>
              <a:buNone/>
              <a:defRPr sz="13400" kern="1200">
                <a:solidFill>
                  <a:schemeClr val="tx1">
                    <a:tint val="75000"/>
                  </a:schemeClr>
                </a:solidFill>
                <a:latin typeface="+mn-lt"/>
                <a:ea typeface="+mn-ea"/>
                <a:cs typeface="+mn-cs"/>
              </a:defRPr>
            </a:lvl2pPr>
            <a:lvl3pPr marL="4389120" indent="0" algn="ctr" defTabSz="4389120" rtl="0" eaLnBrk="1" latinLnBrk="0" hangingPunct="1">
              <a:spcBef>
                <a:spcPct val="20000"/>
              </a:spcBef>
              <a:buFont typeface="Arial" pitchFamily="34" charset="0"/>
              <a:buNone/>
              <a:defRPr sz="11500" kern="1200">
                <a:solidFill>
                  <a:schemeClr val="tx1">
                    <a:tint val="75000"/>
                  </a:schemeClr>
                </a:solidFill>
                <a:latin typeface="+mn-lt"/>
                <a:ea typeface="+mn-ea"/>
                <a:cs typeface="+mn-cs"/>
              </a:defRPr>
            </a:lvl3pPr>
            <a:lvl4pPr marL="658368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4pPr>
            <a:lvl5pPr marL="877824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5pPr>
            <a:lvl6pPr marL="1097280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6pPr>
            <a:lvl7pPr marL="1316736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7pPr>
            <a:lvl8pPr marL="1536192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8pPr>
            <a:lvl9pPr marL="1755648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9pPr>
          </a:lstStyle>
          <a:p>
            <a:r>
              <a:rPr lang="en-US" sz="4400" b="1" dirty="0">
                <a:solidFill>
                  <a:schemeClr val="accent1"/>
                </a:solidFill>
                <a:ea typeface="Adobe Fan Heiti Std B" pitchFamily="34" charset="-128"/>
                <a:cs typeface="Arial" pitchFamily="34" charset="0"/>
              </a:rPr>
              <a:t>CellRank2.0 + Palantir: Terminal State Prediction</a:t>
            </a:r>
          </a:p>
        </p:txBody>
      </p:sp>
      <p:sp>
        <p:nvSpPr>
          <p:cNvPr id="106" name="Subtitle 2">
            <a:extLst>
              <a:ext uri="{FF2B5EF4-FFF2-40B4-BE49-F238E27FC236}">
                <a16:creationId xmlns:a16="http://schemas.microsoft.com/office/drawing/2014/main" id="{A7E24310-9FF9-C6AE-96A9-E58CCCACF856}"/>
              </a:ext>
            </a:extLst>
          </p:cNvPr>
          <p:cNvSpPr txBox="1">
            <a:spLocks/>
          </p:cNvSpPr>
          <p:nvPr/>
        </p:nvSpPr>
        <p:spPr>
          <a:xfrm>
            <a:off x="29422499" y="22049362"/>
            <a:ext cx="14250853" cy="709551"/>
          </a:xfrm>
          <a:prstGeom prst="rect">
            <a:avLst/>
          </a:prstGeom>
          <a:solidFill>
            <a:schemeClr val="tx2"/>
          </a:solidFill>
          <a:ln>
            <a:solidFill>
              <a:schemeClr val="tx2"/>
            </a:solidFill>
          </a:ln>
        </p:spPr>
        <p:txBody>
          <a:bodyPr vert="horz" lIns="438912" tIns="219456" rIns="438912" bIns="219456" rtlCol="0" anchor="ctr">
            <a:noAutofit/>
          </a:bodyPr>
          <a:lstStyle>
            <a:lvl1pPr marL="0" indent="0" algn="ctr" defTabSz="4389120" rtl="0" eaLnBrk="1" latinLnBrk="0" hangingPunct="1">
              <a:spcBef>
                <a:spcPct val="20000"/>
              </a:spcBef>
              <a:buFont typeface="Arial" pitchFamily="34" charset="0"/>
              <a:buNone/>
              <a:defRPr sz="15400" kern="1200">
                <a:solidFill>
                  <a:schemeClr val="tx1">
                    <a:tint val="75000"/>
                  </a:schemeClr>
                </a:solidFill>
                <a:latin typeface="+mn-lt"/>
                <a:ea typeface="+mn-ea"/>
                <a:cs typeface="+mn-cs"/>
              </a:defRPr>
            </a:lvl1pPr>
            <a:lvl2pPr marL="2194560" indent="0" algn="ctr" defTabSz="4389120" rtl="0" eaLnBrk="1" latinLnBrk="0" hangingPunct="1">
              <a:spcBef>
                <a:spcPct val="20000"/>
              </a:spcBef>
              <a:buFont typeface="Arial" pitchFamily="34" charset="0"/>
              <a:buNone/>
              <a:defRPr sz="13400" kern="1200">
                <a:solidFill>
                  <a:schemeClr val="tx1">
                    <a:tint val="75000"/>
                  </a:schemeClr>
                </a:solidFill>
                <a:latin typeface="+mn-lt"/>
                <a:ea typeface="+mn-ea"/>
                <a:cs typeface="+mn-cs"/>
              </a:defRPr>
            </a:lvl2pPr>
            <a:lvl3pPr marL="4389120" indent="0" algn="ctr" defTabSz="4389120" rtl="0" eaLnBrk="1" latinLnBrk="0" hangingPunct="1">
              <a:spcBef>
                <a:spcPct val="20000"/>
              </a:spcBef>
              <a:buFont typeface="Arial" pitchFamily="34" charset="0"/>
              <a:buNone/>
              <a:defRPr sz="11500" kern="1200">
                <a:solidFill>
                  <a:schemeClr val="tx1">
                    <a:tint val="75000"/>
                  </a:schemeClr>
                </a:solidFill>
                <a:latin typeface="+mn-lt"/>
                <a:ea typeface="+mn-ea"/>
                <a:cs typeface="+mn-cs"/>
              </a:defRPr>
            </a:lvl3pPr>
            <a:lvl4pPr marL="658368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4pPr>
            <a:lvl5pPr marL="877824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5pPr>
            <a:lvl6pPr marL="1097280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6pPr>
            <a:lvl7pPr marL="1316736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7pPr>
            <a:lvl8pPr marL="1536192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8pPr>
            <a:lvl9pPr marL="1755648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9pPr>
          </a:lstStyle>
          <a:p>
            <a:r>
              <a:rPr lang="en-US" sz="4400" b="1" dirty="0">
                <a:solidFill>
                  <a:schemeClr val="accent1"/>
                </a:solidFill>
                <a:ea typeface="Adobe Fan Heiti Std B" pitchFamily="34" charset="-128"/>
                <a:cs typeface="Arial" pitchFamily="34" charset="0"/>
              </a:rPr>
              <a:t>Future Directions</a:t>
            </a:r>
          </a:p>
        </p:txBody>
      </p:sp>
      <p:sp>
        <p:nvSpPr>
          <p:cNvPr id="107" name="Subtitle 2">
            <a:extLst>
              <a:ext uri="{FF2B5EF4-FFF2-40B4-BE49-F238E27FC236}">
                <a16:creationId xmlns:a16="http://schemas.microsoft.com/office/drawing/2014/main" id="{48D4780A-D0EE-A147-D4D1-0961B6B510B7}"/>
              </a:ext>
            </a:extLst>
          </p:cNvPr>
          <p:cNvSpPr txBox="1">
            <a:spLocks/>
          </p:cNvSpPr>
          <p:nvPr/>
        </p:nvSpPr>
        <p:spPr>
          <a:xfrm>
            <a:off x="29422499" y="23681404"/>
            <a:ext cx="14250853" cy="709551"/>
          </a:xfrm>
          <a:prstGeom prst="rect">
            <a:avLst/>
          </a:prstGeom>
          <a:solidFill>
            <a:schemeClr val="tx2"/>
          </a:solidFill>
          <a:ln>
            <a:solidFill>
              <a:schemeClr val="tx2"/>
            </a:solidFill>
          </a:ln>
        </p:spPr>
        <p:txBody>
          <a:bodyPr vert="horz" lIns="438912" tIns="219456" rIns="438912" bIns="219456" rtlCol="0" anchor="ctr">
            <a:noAutofit/>
          </a:bodyPr>
          <a:lstStyle>
            <a:lvl1pPr marL="0" indent="0" algn="ctr" defTabSz="4389120" rtl="0" eaLnBrk="1" latinLnBrk="0" hangingPunct="1">
              <a:spcBef>
                <a:spcPct val="20000"/>
              </a:spcBef>
              <a:buFont typeface="Arial" pitchFamily="34" charset="0"/>
              <a:buNone/>
              <a:defRPr sz="15400" kern="1200">
                <a:solidFill>
                  <a:schemeClr val="tx1">
                    <a:tint val="75000"/>
                  </a:schemeClr>
                </a:solidFill>
                <a:latin typeface="+mn-lt"/>
                <a:ea typeface="+mn-ea"/>
                <a:cs typeface="+mn-cs"/>
              </a:defRPr>
            </a:lvl1pPr>
            <a:lvl2pPr marL="2194560" indent="0" algn="ctr" defTabSz="4389120" rtl="0" eaLnBrk="1" latinLnBrk="0" hangingPunct="1">
              <a:spcBef>
                <a:spcPct val="20000"/>
              </a:spcBef>
              <a:buFont typeface="Arial" pitchFamily="34" charset="0"/>
              <a:buNone/>
              <a:defRPr sz="13400" kern="1200">
                <a:solidFill>
                  <a:schemeClr val="tx1">
                    <a:tint val="75000"/>
                  </a:schemeClr>
                </a:solidFill>
                <a:latin typeface="+mn-lt"/>
                <a:ea typeface="+mn-ea"/>
                <a:cs typeface="+mn-cs"/>
              </a:defRPr>
            </a:lvl2pPr>
            <a:lvl3pPr marL="4389120" indent="0" algn="ctr" defTabSz="4389120" rtl="0" eaLnBrk="1" latinLnBrk="0" hangingPunct="1">
              <a:spcBef>
                <a:spcPct val="20000"/>
              </a:spcBef>
              <a:buFont typeface="Arial" pitchFamily="34" charset="0"/>
              <a:buNone/>
              <a:defRPr sz="11500" kern="1200">
                <a:solidFill>
                  <a:schemeClr val="tx1">
                    <a:tint val="75000"/>
                  </a:schemeClr>
                </a:solidFill>
                <a:latin typeface="+mn-lt"/>
                <a:ea typeface="+mn-ea"/>
                <a:cs typeface="+mn-cs"/>
              </a:defRPr>
            </a:lvl3pPr>
            <a:lvl4pPr marL="658368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4pPr>
            <a:lvl5pPr marL="877824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5pPr>
            <a:lvl6pPr marL="1097280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6pPr>
            <a:lvl7pPr marL="1316736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7pPr>
            <a:lvl8pPr marL="1536192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8pPr>
            <a:lvl9pPr marL="17556480" indent="0" algn="ctr" defTabSz="4389120" rtl="0" eaLnBrk="1" latinLnBrk="0" hangingPunct="1">
              <a:spcBef>
                <a:spcPct val="20000"/>
              </a:spcBef>
              <a:buFont typeface="Arial" pitchFamily="34" charset="0"/>
              <a:buNone/>
              <a:defRPr sz="9600" kern="1200">
                <a:solidFill>
                  <a:schemeClr val="tx1">
                    <a:tint val="75000"/>
                  </a:schemeClr>
                </a:solidFill>
                <a:latin typeface="+mn-lt"/>
                <a:ea typeface="+mn-ea"/>
                <a:cs typeface="+mn-cs"/>
              </a:defRPr>
            </a:lvl9pPr>
          </a:lstStyle>
          <a:p>
            <a:r>
              <a:rPr lang="en-US" sz="4400" b="1" dirty="0">
                <a:solidFill>
                  <a:schemeClr val="accent1"/>
                </a:solidFill>
                <a:ea typeface="Adobe Fan Heiti Std B" pitchFamily="34" charset="-128"/>
                <a:cs typeface="Arial" pitchFamily="34" charset="0"/>
              </a:rPr>
              <a:t>References</a:t>
            </a:r>
            <a:endParaRPr lang="en-US" sz="4400" b="1" i="1" dirty="0">
              <a:solidFill>
                <a:schemeClr val="accent1"/>
              </a:solidFill>
              <a:ea typeface="Adobe Fan Heiti Std B" pitchFamily="34" charset="-128"/>
              <a:cs typeface="Arial" pitchFamily="34" charset="0"/>
            </a:endParaRPr>
          </a:p>
        </p:txBody>
      </p:sp>
      <p:sp>
        <p:nvSpPr>
          <p:cNvPr id="109" name="TextBox 108">
            <a:extLst>
              <a:ext uri="{FF2B5EF4-FFF2-40B4-BE49-F238E27FC236}">
                <a16:creationId xmlns:a16="http://schemas.microsoft.com/office/drawing/2014/main" id="{5518C219-4781-CDB7-402D-CCD394F5EEFC}"/>
              </a:ext>
            </a:extLst>
          </p:cNvPr>
          <p:cNvSpPr txBox="1"/>
          <p:nvPr/>
        </p:nvSpPr>
        <p:spPr>
          <a:xfrm>
            <a:off x="29422499" y="28186927"/>
            <a:ext cx="13977311" cy="3744615"/>
          </a:xfrm>
          <a:prstGeom prst="rect">
            <a:avLst/>
          </a:prstGeom>
          <a:noFill/>
        </p:spPr>
        <p:txBody>
          <a:bodyPr wrap="square">
            <a:spAutoFit/>
          </a:bodyPr>
          <a:lstStyle/>
          <a:p>
            <a:pPr marL="0" marR="0" algn="just">
              <a:spcBef>
                <a:spcPts val="0"/>
              </a:spcBef>
              <a:spcAft>
                <a:spcPts val="800"/>
              </a:spcAft>
            </a:pPr>
            <a:r>
              <a:rPr lang="en-US" sz="3200" kern="100" dirty="0" err="1">
                <a:effectLst/>
                <a:latin typeface="Aptos" panose="020B0004020202020204" pitchFamily="34" charset="0"/>
                <a:ea typeface="Aptos" panose="020B0004020202020204" pitchFamily="34" charset="0"/>
                <a:cs typeface="Times New Roman" panose="02020603050405020304" pitchFamily="18" charset="0"/>
              </a:rPr>
              <a:t>Palshikar</a:t>
            </a:r>
            <a:r>
              <a:rPr lang="en-US" sz="3200" kern="100" dirty="0">
                <a:effectLst/>
                <a:latin typeface="Aptos" panose="020B0004020202020204" pitchFamily="34" charset="0"/>
                <a:ea typeface="Aptos" panose="020B0004020202020204" pitchFamily="34" charset="0"/>
                <a:cs typeface="Times New Roman" panose="02020603050405020304" pitchFamily="18" charset="0"/>
              </a:rPr>
              <a:t>, M.G., </a:t>
            </a:r>
            <a:r>
              <a:rPr lang="en-US" sz="3200" kern="100" dirty="0" err="1">
                <a:effectLst/>
                <a:latin typeface="Aptos" panose="020B0004020202020204" pitchFamily="34" charset="0"/>
                <a:ea typeface="Aptos" panose="020B0004020202020204" pitchFamily="34" charset="0"/>
                <a:cs typeface="Times New Roman" panose="02020603050405020304" pitchFamily="18" charset="0"/>
              </a:rPr>
              <a:t>Palli</a:t>
            </a:r>
            <a:r>
              <a:rPr lang="en-US" sz="3200" kern="100" dirty="0">
                <a:effectLst/>
                <a:latin typeface="Aptos" panose="020B0004020202020204" pitchFamily="34" charset="0"/>
                <a:ea typeface="Aptos" panose="020B0004020202020204" pitchFamily="34" charset="0"/>
                <a:cs typeface="Times New Roman" panose="02020603050405020304" pitchFamily="18" charset="0"/>
              </a:rPr>
              <a:t>, R., Tyrell, A. et al. Executable models of immune signaling pathways in HIV-associated atherosclerosis. </a:t>
            </a:r>
            <a:r>
              <a:rPr lang="en-US" sz="3200" kern="100" dirty="0" err="1">
                <a:effectLst/>
                <a:latin typeface="Aptos" panose="020B0004020202020204" pitchFamily="34" charset="0"/>
                <a:ea typeface="Aptos" panose="020B0004020202020204" pitchFamily="34" charset="0"/>
                <a:cs typeface="Times New Roman" panose="02020603050405020304" pitchFamily="18" charset="0"/>
              </a:rPr>
              <a:t>npj</a:t>
            </a:r>
            <a:r>
              <a:rPr lang="en-US" sz="3200" kern="100" dirty="0">
                <a:effectLst/>
                <a:latin typeface="Aptos" panose="020B0004020202020204" pitchFamily="34" charset="0"/>
                <a:ea typeface="Aptos" panose="020B0004020202020204" pitchFamily="34" charset="0"/>
                <a:cs typeface="Times New Roman" panose="02020603050405020304" pitchFamily="18" charset="0"/>
              </a:rPr>
              <a:t> Syst Biol Appl 8, 35 (2022). </a:t>
            </a:r>
            <a:r>
              <a:rPr lang="en-US" sz="3200" kern="100" dirty="0">
                <a:effectLst/>
                <a:latin typeface="Aptos" panose="020B0004020202020204" pitchFamily="34" charset="0"/>
                <a:ea typeface="Aptos" panose="020B0004020202020204" pitchFamily="34" charset="0"/>
                <a:cs typeface="Times New Roman" panose="02020603050405020304" pitchFamily="18" charset="0"/>
                <a:hlinkClick r:id="rId16"/>
              </a:rPr>
              <a:t>https://doi.org/10.1038/s41540-022-00246-5</a:t>
            </a:r>
            <a:endParaRPr lang="en-US" sz="32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gn="just">
              <a:spcBef>
                <a:spcPts val="0"/>
              </a:spcBef>
              <a:spcAft>
                <a:spcPts val="800"/>
              </a:spcAft>
            </a:pPr>
            <a:endParaRPr lang="en-US" sz="32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gn="just">
              <a:spcBef>
                <a:spcPts val="0"/>
              </a:spcBef>
              <a:spcAft>
                <a:spcPts val="800"/>
              </a:spcAft>
            </a:pPr>
            <a:r>
              <a:rPr lang="en-US" sz="3200" b="1" dirty="0"/>
              <a:t>Acknowledgement: </a:t>
            </a:r>
            <a:r>
              <a:rPr lang="en-US" sz="3200" dirty="0"/>
              <a:t>I would like to thank Dr. </a:t>
            </a:r>
            <a:r>
              <a:rPr lang="en-US" sz="3200" dirty="0" err="1"/>
              <a:t>Juilee</a:t>
            </a:r>
            <a:r>
              <a:rPr lang="en-US" sz="3200" dirty="0"/>
              <a:t> </a:t>
            </a:r>
            <a:r>
              <a:rPr lang="en-US" sz="3200" dirty="0" err="1"/>
              <a:t>Thakar</a:t>
            </a:r>
            <a:r>
              <a:rPr lang="en-US" sz="3200" dirty="0"/>
              <a:t> and my mentor, Dr. </a:t>
            </a:r>
            <a:r>
              <a:rPr lang="en-US" sz="3200" dirty="0" err="1"/>
              <a:t>Pancy</a:t>
            </a:r>
            <a:r>
              <a:rPr lang="en-US" sz="3200" dirty="0"/>
              <a:t> Lwin, for their invaluable guidance and support. Special thanks to the University of Rochester Summer Scholars Program for providing this research opportunity.</a:t>
            </a:r>
            <a:endParaRPr lang="en-US" sz="3200" kern="100" dirty="0">
              <a:latin typeface="Aptos" panose="020B0004020202020204" pitchFamily="34" charset="0"/>
              <a:ea typeface="Aptos" panose="020B0004020202020204" pitchFamily="34" charset="0"/>
              <a:cs typeface="Times New Roman" panose="02020603050405020304" pitchFamily="18" charset="0"/>
            </a:endParaRPr>
          </a:p>
        </p:txBody>
      </p:sp>
      <p:sp>
        <p:nvSpPr>
          <p:cNvPr id="110" name="TextBox 109">
            <a:extLst>
              <a:ext uri="{FF2B5EF4-FFF2-40B4-BE49-F238E27FC236}">
                <a16:creationId xmlns:a16="http://schemas.microsoft.com/office/drawing/2014/main" id="{285EBCD9-6ACF-79F4-8DB6-F5FDC34E0470}"/>
              </a:ext>
            </a:extLst>
          </p:cNvPr>
          <p:cNvSpPr txBox="1"/>
          <p:nvPr/>
        </p:nvSpPr>
        <p:spPr>
          <a:xfrm rot="10800000" flipV="1">
            <a:off x="33861375" y="24491728"/>
            <a:ext cx="6019800" cy="584775"/>
          </a:xfrm>
          <a:prstGeom prst="rect">
            <a:avLst/>
          </a:prstGeom>
          <a:noFill/>
        </p:spPr>
        <p:txBody>
          <a:bodyPr wrap="square" rtlCol="0">
            <a:spAutoFit/>
          </a:bodyPr>
          <a:lstStyle/>
          <a:p>
            <a:r>
              <a:rPr lang="en-US" sz="3200" dirty="0"/>
              <a:t>I’m still thinking/working on it </a:t>
            </a:r>
          </a:p>
        </p:txBody>
      </p:sp>
    </p:spTree>
    <p:extLst>
      <p:ext uri="{BB962C8B-B14F-4D97-AF65-F5344CB8AC3E}">
        <p14:creationId xmlns:p14="http://schemas.microsoft.com/office/powerpoint/2010/main" val="1214106468"/>
      </p:ext>
    </p:extLst>
  </p:cSld>
  <p:clrMapOvr>
    <a:masterClrMapping/>
  </p:clrMapOvr>
</p:sld>
</file>

<file path=ppt/theme/theme1.xml><?xml version="1.0" encoding="utf-8"?>
<a:theme xmlns:a="http://schemas.openxmlformats.org/drawingml/2006/main" name="Office Theme">
  <a:themeElements>
    <a:clrScheme name="Rochester colors">
      <a:dk1>
        <a:sysClr val="windowText" lastClr="000000"/>
      </a:dk1>
      <a:lt1>
        <a:sysClr val="window" lastClr="FFFFFF"/>
      </a:lt1>
      <a:dk2>
        <a:srgbClr val="00205B"/>
      </a:dk2>
      <a:lt2>
        <a:srgbClr val="252525"/>
      </a:lt2>
      <a:accent1>
        <a:srgbClr val="FFC70A"/>
      </a:accent1>
      <a:accent2>
        <a:srgbClr val="565656"/>
      </a:accent2>
      <a:accent3>
        <a:srgbClr val="787878"/>
      </a:accent3>
      <a:accent4>
        <a:srgbClr val="C0C0C0"/>
      </a:accent4>
      <a:accent5>
        <a:srgbClr val="E7E7E7"/>
      </a:accent5>
      <a:accent6>
        <a:srgbClr val="F4F4F4"/>
      </a:accent6>
      <a:hlink>
        <a:srgbClr val="283FAF"/>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48478</TotalTime>
  <Words>876</Words>
  <Application>Microsoft Macintosh PowerPoint</Application>
  <PresentationFormat>Custom</PresentationFormat>
  <Paragraphs>50</Paragraphs>
  <Slides>1</Slides>
  <Notes>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vt:i4>
      </vt:variant>
    </vt:vector>
  </HeadingPairs>
  <TitlesOfParts>
    <vt:vector size="8" baseType="lpstr">
      <vt:lpstr>Adobe Fan Heiti Std B</vt:lpstr>
      <vt:lpstr>Aptos</vt:lpstr>
      <vt:lpstr>Arial</vt:lpstr>
      <vt:lpstr>Calibri</vt:lpstr>
      <vt:lpstr>Calibri Light</vt:lpstr>
      <vt:lpstr>Office Theme</vt:lpstr>
      <vt:lpstr>Custom Design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Subtitle</dc:title>
  <dc:creator>erf9</dc:creator>
  <cp:lastModifiedBy>Nhung Nguyen</cp:lastModifiedBy>
  <cp:revision>254</cp:revision>
  <dcterms:created xsi:type="dcterms:W3CDTF">2012-10-26T20:18:48Z</dcterms:created>
  <dcterms:modified xsi:type="dcterms:W3CDTF">2025-09-13T04:08:05Z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b86e8d42-b9a6-4554-b0cc-98af32c6b0e9_Enabled">
    <vt:lpwstr>true</vt:lpwstr>
  </property>
  <property fmtid="{D5CDD505-2E9C-101B-9397-08002B2CF9AE}" pid="3" name="MSIP_Label_b86e8d42-b9a6-4554-b0cc-98af32c6b0e9_SetDate">
    <vt:lpwstr>2025-07-21T01:06:44Z</vt:lpwstr>
  </property>
  <property fmtid="{D5CDD505-2E9C-101B-9397-08002B2CF9AE}" pid="4" name="MSIP_Label_b86e8d42-b9a6-4554-b0cc-98af32c6b0e9_Method">
    <vt:lpwstr>Standard</vt:lpwstr>
  </property>
  <property fmtid="{D5CDD505-2E9C-101B-9397-08002B2CF9AE}" pid="5" name="MSIP_Label_b86e8d42-b9a6-4554-b0cc-98af32c6b0e9_Name">
    <vt:lpwstr>defa4170-0d19-0005-0004-bc88714345d2</vt:lpwstr>
  </property>
  <property fmtid="{D5CDD505-2E9C-101B-9397-08002B2CF9AE}" pid="6" name="MSIP_Label_b86e8d42-b9a6-4554-b0cc-98af32c6b0e9_SiteId">
    <vt:lpwstr>9ef017d9-7f05-4225-9838-f92cff57b7ab</vt:lpwstr>
  </property>
  <property fmtid="{D5CDD505-2E9C-101B-9397-08002B2CF9AE}" pid="7" name="MSIP_Label_b86e8d42-b9a6-4554-b0cc-98af32c6b0e9_ActionId">
    <vt:lpwstr>2b48c093-7312-410d-b762-8b4d8590e96f</vt:lpwstr>
  </property>
  <property fmtid="{D5CDD505-2E9C-101B-9397-08002B2CF9AE}" pid="8" name="MSIP_Label_b86e8d42-b9a6-4554-b0cc-98af32c6b0e9_ContentBits">
    <vt:lpwstr>0</vt:lpwstr>
  </property>
</Properties>
</file>

<file path=docProps/thumbnail.jpeg>
</file>